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handoutMasterIdLst>
    <p:handoutMasterId r:id="rId22"/>
  </p:handoutMasterIdLst>
  <p:sldIdLst>
    <p:sldId id="256" r:id="rId4"/>
    <p:sldId id="257" r:id="rId6"/>
    <p:sldId id="270" r:id="rId7"/>
    <p:sldId id="271" r:id="rId8"/>
    <p:sldId id="260" r:id="rId9"/>
    <p:sldId id="272" r:id="rId10"/>
    <p:sldId id="273" r:id="rId11"/>
    <p:sldId id="258" r:id="rId12"/>
    <p:sldId id="259" r:id="rId13"/>
    <p:sldId id="274" r:id="rId14"/>
    <p:sldId id="276" r:id="rId15"/>
    <p:sldId id="277" r:id="rId16"/>
    <p:sldId id="275" r:id="rId17"/>
    <p:sldId id="263" r:id="rId18"/>
    <p:sldId id="278" r:id="rId19"/>
    <p:sldId id="268" r:id="rId20"/>
    <p:sldId id="26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A765"/>
    <a:srgbClr val="82C795"/>
    <a:srgbClr val="E23423"/>
    <a:srgbClr val="F5C233"/>
    <a:srgbClr val="77A5F2"/>
    <a:srgbClr val="DB2033"/>
    <a:srgbClr val="083151"/>
    <a:srgbClr val="FF42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深色样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1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2" d="100"/>
          <a:sy n="62" d="100"/>
        </p:scale>
        <p:origin x="3226" y="77"/>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AFE68DE-9D8D-4A93-95C6-2B23DA9C2AB1}" type="datetimeFigureOut">
              <a:rPr lang="en-IN" smtClean="0"/>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4F4FED4-CAE8-480D-A5DB-CF6517466CE0}" type="slidenum">
              <a:rPr lang="en-IN" smtClean="0"/>
            </a:fld>
            <a:endParaRPr lang="en-I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25C8AA-6025-4868-B6D5-1C2604D41066}"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AE7685-9E19-410C-81DF-333F16F0D5F8}"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6AE7685-9E19-410C-81DF-333F16F0D5F8}"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72CC2088-B014-4842-95FA-4E2CBC0480B4}" type="datetimeFigureOut">
              <a:rPr lang="en-IN" smtClean="0"/>
            </a:fld>
            <a:endParaRPr lang="en-I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AD3F9E7E-0FE7-41A7-8789-2C5F099E60DE}"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72CC2088-B014-4842-95FA-4E2CBC0480B4}" type="datetimeFigureOut">
              <a:rPr lang="en-IN" smtClean="0"/>
            </a:fld>
            <a:endParaRPr lang="en-I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AD3F9E7E-0FE7-41A7-8789-2C5F099E60DE}"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72CC2088-B014-4842-95FA-4E2CBC0480B4}" type="datetimeFigureOut">
              <a:rPr lang="en-IN" smtClean="0"/>
            </a:fld>
            <a:endParaRPr lang="en-I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AD3F9E7E-0FE7-41A7-8789-2C5F099E60DE}" type="slidenum">
              <a:rPr lang="en-IN" smtClean="0"/>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CF7AA612-C7B3-4806-9A3A-A736009340B5}"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3937B18-3B93-4EA5-A0AE-A1632FC4F1E9}" type="slidenum">
              <a:rPr lang="en-IN" smtClean="0"/>
            </a:fld>
            <a:endParaRPr lang="en-I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CF7AA612-C7B3-4806-9A3A-A736009340B5}"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3937B18-3B93-4EA5-A0AE-A1632FC4F1E9}" type="slidenum">
              <a:rPr lang="en-IN" smtClean="0"/>
            </a:fld>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CF7AA612-C7B3-4806-9A3A-A736009340B5}"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3937B18-3B93-4EA5-A0AE-A1632FC4F1E9}" type="slidenum">
              <a:rPr lang="en-IN" smtClean="0"/>
            </a:fld>
            <a:endParaRPr lang="en-I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p>
            <a:fld id="{CF7AA612-C7B3-4806-9A3A-A736009340B5}"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3937B18-3B93-4EA5-A0AE-A1632FC4F1E9}" type="slidenum">
              <a:rPr lang="en-IN" smtClean="0"/>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CF7AA612-C7B3-4806-9A3A-A736009340B5}"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3937B18-3B93-4EA5-A0AE-A1632FC4F1E9}" type="slidenum">
              <a:rPr lang="en-IN" smtClean="0"/>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CF7AA612-C7B3-4806-9A3A-A736009340B5}"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3937B18-3B93-4EA5-A0AE-A1632FC4F1E9}" type="slidenum">
              <a:rPr lang="en-IN" smtClean="0"/>
            </a:fld>
            <a:endParaRPr lang="en-I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7AA612-C7B3-4806-9A3A-A736009340B5}"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3937B18-3B93-4EA5-A0AE-A1632FC4F1E9}" type="slidenum">
              <a:rPr lang="en-IN" smtClean="0"/>
            </a:fld>
            <a:endParaRPr lang="en-I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CF7AA612-C7B3-4806-9A3A-A736009340B5}"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3937B18-3B93-4EA5-A0AE-A1632FC4F1E9}"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72CC2088-B014-4842-95FA-4E2CBC0480B4}" type="datetimeFigureOut">
              <a:rPr lang="en-IN" smtClean="0"/>
            </a:fld>
            <a:endParaRPr lang="en-I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AD3F9E7E-0FE7-41A7-8789-2C5F099E60DE}" type="slidenum">
              <a:rPr lang="en-IN" smtClean="0"/>
            </a:fld>
            <a:endParaRPr lang="en-I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CF7AA612-C7B3-4806-9A3A-A736009340B5}"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3937B18-3B93-4EA5-A0AE-A1632FC4F1E9}" type="slidenum">
              <a:rPr lang="en-IN" smtClean="0"/>
            </a:fld>
            <a:endParaRPr lang="en-I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CF7AA612-C7B3-4806-9A3A-A736009340B5}"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3937B18-3B93-4EA5-A0AE-A1632FC4F1E9}" type="slidenum">
              <a:rPr lang="en-IN" smtClean="0"/>
            </a:fld>
            <a:endParaRPr lang="en-I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CF7AA612-C7B3-4806-9A3A-A736009340B5}"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3937B18-3B93-4EA5-A0AE-A1632FC4F1E9}"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72CC2088-B014-4842-95FA-4E2CBC0480B4}" type="datetimeFigureOut">
              <a:rPr lang="en-IN" smtClean="0"/>
            </a:fld>
            <a:endParaRPr lang="en-I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AD3F9E7E-0FE7-41A7-8789-2C5F099E60DE}"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72CC2088-B014-4842-95FA-4E2CBC0480B4}" type="datetimeFigureOut">
              <a:rPr lang="en-IN" smtClean="0"/>
            </a:fld>
            <a:endParaRPr lang="en-I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AD3F9E7E-0FE7-41A7-8789-2C5F099E60DE}"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72CC2088-B014-4842-95FA-4E2CBC0480B4}" type="datetimeFigureOut">
              <a:rPr lang="en-IN" smtClean="0"/>
            </a:fld>
            <a:endParaRPr lang="en-IN"/>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IN"/>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AD3F9E7E-0FE7-41A7-8789-2C5F099E60DE}"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72CC2088-B014-4842-95FA-4E2CBC0480B4}" type="datetimeFigureOut">
              <a:rPr lang="en-IN" smtClean="0"/>
            </a:fld>
            <a:endParaRPr lang="en-IN"/>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IN"/>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AD3F9E7E-0FE7-41A7-8789-2C5F099E60DE}"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72CC2088-B014-4842-95FA-4E2CBC0480B4}" type="datetimeFigureOut">
              <a:rPr lang="en-IN" smtClean="0"/>
            </a:fld>
            <a:endParaRPr lang="en-IN"/>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IN" dirty="0"/>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AD3F9E7E-0FE7-41A7-8789-2C5F099E60DE}"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72CC2088-B014-4842-95FA-4E2CBC0480B4}" type="datetimeFigureOut">
              <a:rPr lang="en-IN" smtClean="0"/>
            </a:fld>
            <a:endParaRPr lang="en-I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AD3F9E7E-0FE7-41A7-8789-2C5F099E60DE}"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72CC2088-B014-4842-95FA-4E2CBC0480B4}" type="datetimeFigureOut">
              <a:rPr lang="en-IN" smtClean="0"/>
            </a:fld>
            <a:endParaRPr lang="en-I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AD3F9E7E-0FE7-41A7-8789-2C5F099E60DE}"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12"/>
          <a:stretch>
            <a:fillRect/>
          </a:stretch>
        </p:blipFill>
        <p:spPr>
          <a:xfrm>
            <a:off x="1654679" y="-340157"/>
            <a:ext cx="8882642" cy="1999661"/>
          </a:xfrm>
          <a:prstGeom prst="rect">
            <a:avLst/>
          </a:prstGeom>
        </p:spPr>
      </p:pic>
      <p:sp>
        <p:nvSpPr>
          <p:cNvPr id="14" name="Flowchart: Data 13"/>
          <p:cNvSpPr/>
          <p:nvPr userDrawn="1"/>
        </p:nvSpPr>
        <p:spPr>
          <a:xfrm rot="661131">
            <a:off x="-757647" y="-1051561"/>
            <a:ext cx="1280160" cy="3422469"/>
          </a:xfrm>
          <a:prstGeom prst="flowChartInputOutput">
            <a:avLst/>
          </a:prstGeom>
          <a:solidFill>
            <a:srgbClr val="DB20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p:cNvPicPr>
            <a:picLocks noChangeAspect="1"/>
          </p:cNvPicPr>
          <p:nvPr userDrawn="1"/>
        </p:nvPicPr>
        <p:blipFill>
          <a:blip r:embed="rId13"/>
          <a:stretch>
            <a:fillRect/>
          </a:stretch>
        </p:blipFill>
        <p:spPr>
          <a:xfrm>
            <a:off x="11153419" y="3308571"/>
            <a:ext cx="2340512" cy="4279794"/>
          </a:xfrm>
          <a:prstGeom prst="rect">
            <a:avLst/>
          </a:prstGeom>
        </p:spPr>
      </p:pic>
      <p:sp>
        <p:nvSpPr>
          <p:cNvPr id="2" name="Footer Placeholder 2"/>
          <p:cNvSpPr txBox="1"/>
          <p:nvPr userDrawn="1"/>
        </p:nvSpPr>
        <p:spPr>
          <a:xfrm>
            <a:off x="4165600" y="6492875"/>
            <a:ext cx="3860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 </a:t>
            </a:r>
            <a:r>
              <a:rPr lang="en-US" sz="1050" dirty="0">
                <a:solidFill>
                  <a:schemeClr val="bg1">
                    <a:lumMod val="65000"/>
                  </a:schemeClr>
                </a:solidFill>
              </a:rPr>
              <a:t>Project review - 2 - ECE Department</a:t>
            </a:r>
            <a:endParaRPr lang="en-US" sz="1050" dirty="0">
              <a:solidFill>
                <a:schemeClr val="bg1">
                  <a:lumMod val="65000"/>
                </a:scheme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7AA612-C7B3-4806-9A3A-A736009340B5}" type="datetimeFigureOut">
              <a:rPr lang="en-IN" smtClean="0"/>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937B18-3B93-4EA5-A0AE-A1632FC4F1E9}"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microsoft.com/office/2007/relationships/hdphoto" Target="../media/image11.wdp"/><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11;p1"/>
          <p:cNvSpPr txBox="1"/>
          <p:nvPr/>
        </p:nvSpPr>
        <p:spPr>
          <a:xfrm>
            <a:off x="7829953" y="2680664"/>
            <a:ext cx="5217876" cy="3709219"/>
          </a:xfrm>
          <a:prstGeom prst="rect">
            <a:avLst/>
          </a:prstGeom>
          <a:noFill/>
          <a:ln>
            <a:noFill/>
          </a:ln>
        </p:spPr>
        <p:txBody>
          <a:bodyPr spcFirstLastPara="1"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br>
              <a:rPr lang="en-US" dirty="0">
                <a:latin typeface="Franklin Gothic"/>
                <a:ea typeface="Franklin Gothic"/>
                <a:cs typeface="Franklin Gothic"/>
                <a:sym typeface="Franklin Gothic"/>
              </a:rPr>
            </a:br>
            <a:r>
              <a:rPr lang="en-US" sz="1600" b="1" u="sng" dirty="0">
                <a:ea typeface="Franklin Gothic"/>
                <a:cs typeface="Times New Roman" panose="02020603050405020304" pitchFamily="18" charset="0"/>
                <a:sym typeface="Franklin Gothic"/>
              </a:rPr>
              <a:t>Batch No: A2</a:t>
            </a:r>
            <a:endParaRPr lang="en-US" sz="1600" b="1" u="sng" dirty="0">
              <a:ea typeface="Franklin Gothic"/>
              <a:cs typeface="Times New Roman" panose="02020603050405020304" pitchFamily="18" charset="0"/>
              <a:sym typeface="Franklin Gothic"/>
            </a:endParaRPr>
          </a:p>
          <a:p>
            <a:pPr marL="0" indent="0">
              <a:lnSpc>
                <a:spcPct val="150000"/>
              </a:lnSpc>
              <a:buNone/>
            </a:pPr>
            <a:r>
              <a:rPr lang="en-US" sz="2400" b="1" u="sng" dirty="0">
                <a:ea typeface="Franklin Gothic"/>
                <a:cs typeface="Times New Roman" panose="02020603050405020304" pitchFamily="18" charset="0"/>
                <a:sym typeface="Franklin Gothic"/>
              </a:rPr>
              <a:t>Presented By: </a:t>
            </a:r>
            <a:endParaRPr lang="en-US" sz="2400" b="1" u="sng" dirty="0">
              <a:ea typeface="Franklin Gothic"/>
              <a:cs typeface="Times New Roman" panose="02020603050405020304" pitchFamily="18" charset="0"/>
              <a:sym typeface="Franklin Gothic"/>
            </a:endParaRPr>
          </a:p>
          <a:p>
            <a:pPr marL="0" indent="0">
              <a:lnSpc>
                <a:spcPct val="150000"/>
              </a:lnSpc>
              <a:buNone/>
            </a:pPr>
            <a:r>
              <a:rPr lang="en-US" sz="1700" dirty="0">
                <a:cs typeface="Times New Roman" panose="02020603050405020304" pitchFamily="18" charset="0"/>
              </a:rPr>
              <a:t>Kandukoori Sushma - 21911A0434</a:t>
            </a:r>
            <a:endParaRPr lang="en-US" sz="1700" u="none" strike="noStrike" dirty="0">
              <a:cs typeface="Times New Roman" panose="02020603050405020304" pitchFamily="18" charset="0"/>
            </a:endParaRPr>
          </a:p>
          <a:p>
            <a:pPr marL="0" indent="0">
              <a:lnSpc>
                <a:spcPct val="150000"/>
              </a:lnSpc>
              <a:buNone/>
            </a:pPr>
            <a:r>
              <a:rPr lang="en-US" sz="1700" dirty="0">
                <a:cs typeface="Times New Roman" panose="02020603050405020304" pitchFamily="18" charset="0"/>
              </a:rPr>
              <a:t>P. Ganesh - 21911A0445</a:t>
            </a:r>
            <a:endParaRPr lang="en-US" sz="1700" dirty="0">
              <a:cs typeface="Times New Roman" panose="02020603050405020304" pitchFamily="18" charset="0"/>
            </a:endParaRPr>
          </a:p>
          <a:p>
            <a:pPr marL="0" indent="0">
              <a:lnSpc>
                <a:spcPct val="150000"/>
              </a:lnSpc>
              <a:buNone/>
            </a:pPr>
            <a:r>
              <a:rPr lang="en-US" sz="1700" dirty="0">
                <a:cs typeface="Times New Roman" panose="02020603050405020304" pitchFamily="18" charset="0"/>
              </a:rPr>
              <a:t>Pantangi Anjali - 21911A0447</a:t>
            </a:r>
            <a:endParaRPr lang="en-US" sz="1700" dirty="0">
              <a:cs typeface="Times New Roman" panose="02020603050405020304" pitchFamily="18" charset="0"/>
            </a:endParaRPr>
          </a:p>
          <a:p>
            <a:pPr marL="0" indent="0">
              <a:lnSpc>
                <a:spcPct val="150000"/>
              </a:lnSpc>
              <a:buNone/>
            </a:pPr>
            <a:r>
              <a:rPr lang="en-US" sz="1700" dirty="0">
                <a:cs typeface="Times New Roman" panose="02020603050405020304" pitchFamily="18" charset="0"/>
              </a:rPr>
              <a:t>Katkuri Prem Kumar - 21911A0435</a:t>
            </a:r>
            <a:endParaRPr lang="en-US" sz="1700" b="1" dirty="0">
              <a:latin typeface="Times New Roman" panose="02020603050405020304" pitchFamily="18" charset="0"/>
              <a:cs typeface="Times New Roman" panose="02020603050405020304" pitchFamily="18" charset="0"/>
            </a:endParaRPr>
          </a:p>
          <a:p>
            <a:pPr marL="0" indent="0">
              <a:lnSpc>
                <a:spcPct val="90000"/>
              </a:lnSpc>
              <a:spcBef>
                <a:spcPts val="0"/>
              </a:spcBef>
              <a:buClr>
                <a:schemeClr val="lt2"/>
              </a:buClr>
              <a:buSzPts val="1800"/>
              <a:buFont typeface="Arial" panose="020B0604020202020204" pitchFamily="34" charset="0"/>
              <a:buNone/>
            </a:pPr>
            <a:endParaRPr lang="en-US" dirty="0"/>
          </a:p>
          <a:p>
            <a:pPr marL="0" indent="0">
              <a:lnSpc>
                <a:spcPct val="90000"/>
              </a:lnSpc>
              <a:spcBef>
                <a:spcPts val="1000"/>
              </a:spcBef>
              <a:buClr>
                <a:schemeClr val="lt2"/>
              </a:buClr>
              <a:buSzPts val="1800"/>
              <a:buFont typeface="Arial" panose="020B0604020202020204" pitchFamily="34" charset="0"/>
              <a:buNone/>
            </a:pPr>
            <a:endParaRPr lang="en-US" dirty="0">
              <a:latin typeface="Franklin Gothic"/>
              <a:ea typeface="Franklin Gothic"/>
              <a:cs typeface="Franklin Gothic"/>
              <a:sym typeface="Franklin Gothic"/>
            </a:endParaRPr>
          </a:p>
        </p:txBody>
      </p:sp>
      <p:sp>
        <p:nvSpPr>
          <p:cNvPr id="5" name="TextBox 4"/>
          <p:cNvSpPr txBox="1"/>
          <p:nvPr/>
        </p:nvSpPr>
        <p:spPr>
          <a:xfrm>
            <a:off x="1576782" y="1794101"/>
            <a:ext cx="9038436" cy="984885"/>
          </a:xfrm>
          <a:prstGeom prst="rect">
            <a:avLst/>
          </a:prstGeom>
          <a:noFill/>
        </p:spPr>
        <p:txBody>
          <a:bodyPr wrap="none" rtlCol="0">
            <a:spAutoFit/>
          </a:bodyPr>
          <a:lstStyle/>
          <a:p>
            <a:pPr algn="l"/>
            <a:endParaRPr lang="en-IN" sz="1800" b="0" i="0" u="none" strike="noStrike" baseline="0" dirty="0">
              <a:solidFill>
                <a:srgbClr val="000000"/>
              </a:solidFill>
            </a:endParaRPr>
          </a:p>
          <a:p>
            <a:r>
              <a:rPr lang="en-IN" sz="1800" b="0" i="0" u="none" strike="noStrike" baseline="0" dirty="0">
                <a:solidFill>
                  <a:srgbClr val="000000"/>
                </a:solidFill>
              </a:rPr>
              <a:t> </a:t>
            </a:r>
            <a:r>
              <a:rPr lang="en-IN" sz="4000" b="1" i="0" u="none" strike="noStrike" baseline="0" dirty="0">
                <a:solidFill>
                  <a:srgbClr val="000000"/>
                </a:solidFill>
              </a:rPr>
              <a:t>AIris: Smart Glasses for Smarter Learning </a:t>
            </a:r>
            <a:endParaRPr lang="en-IN" sz="4000" b="1" dirty="0"/>
          </a:p>
        </p:txBody>
      </p:sp>
      <p:sp>
        <p:nvSpPr>
          <p:cNvPr id="6" name="TextBox 5"/>
          <p:cNvSpPr txBox="1"/>
          <p:nvPr/>
        </p:nvSpPr>
        <p:spPr>
          <a:xfrm>
            <a:off x="968442" y="2778986"/>
            <a:ext cx="3901159" cy="1546577"/>
          </a:xfrm>
          <a:prstGeom prst="rect">
            <a:avLst/>
          </a:prstGeom>
          <a:noFill/>
        </p:spPr>
        <p:txBody>
          <a:bodyPr wrap="square">
            <a:spAutoFit/>
          </a:bodyPr>
          <a:lstStyle/>
          <a:p>
            <a:pPr marL="0" indent="0" algn="ctr">
              <a:buNone/>
            </a:pPr>
            <a:endParaRPr lang="en-US" sz="2000" b="1" dirty="0">
              <a:latin typeface="Times New Roman" panose="02020603050405020304" pitchFamily="18" charset="0"/>
              <a:ea typeface="Franklin Gothic"/>
              <a:cs typeface="Times New Roman" panose="02020603050405020304" pitchFamily="18" charset="0"/>
              <a:sym typeface="Franklin Gothic"/>
            </a:endParaRPr>
          </a:p>
          <a:p>
            <a:pPr marL="0" indent="0">
              <a:buNone/>
            </a:pPr>
            <a:r>
              <a:rPr lang="en-US" sz="2400" b="1" u="sng" dirty="0">
                <a:ea typeface="Franklin Gothic"/>
                <a:cs typeface="Times New Roman" panose="02020603050405020304" pitchFamily="18" charset="0"/>
                <a:sym typeface="Franklin Gothic"/>
              </a:rPr>
              <a:t>Name of the Guide   </a:t>
            </a:r>
            <a:endParaRPr lang="en-US" sz="2400" b="1" u="sng" dirty="0">
              <a:ea typeface="Franklin Gothic"/>
              <a:cs typeface="Times New Roman" panose="02020603050405020304" pitchFamily="18" charset="0"/>
              <a:sym typeface="Franklin Gothic"/>
            </a:endParaRPr>
          </a:p>
          <a:p>
            <a:pPr marL="0" indent="0">
              <a:buNone/>
            </a:pPr>
            <a:endParaRPr lang="en-US" sz="1050" b="1" u="sng" dirty="0">
              <a:ea typeface="Franklin Gothic"/>
              <a:cs typeface="Times New Roman" panose="02020603050405020304" pitchFamily="18" charset="0"/>
              <a:sym typeface="Franklin Gothic"/>
            </a:endParaRPr>
          </a:p>
          <a:p>
            <a:pPr marL="0" indent="0">
              <a:buNone/>
            </a:pPr>
            <a:r>
              <a:rPr lang="en-US" sz="2000" dirty="0">
                <a:cs typeface="Times New Roman" panose="02020603050405020304" pitchFamily="18" charset="0"/>
              </a:rPr>
              <a:t>Dr. S. Thulasi Prasad</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   </a:t>
            </a:r>
            <a:endParaRPr lang="en-US" sz="2000" dirty="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609600" y="1533832"/>
            <a:ext cx="10972800" cy="3539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u="sng" dirty="0">
                <a:latin typeface="+mn-lt"/>
              </a:rPr>
              <a:t>PROPOSED METHODOLOGY</a:t>
            </a:r>
            <a:endParaRPr lang="en-US" sz="2400" b="1" u="sng" dirty="0">
              <a:latin typeface="+mn-lt"/>
            </a:endParaRPr>
          </a:p>
        </p:txBody>
      </p:sp>
      <p:sp>
        <p:nvSpPr>
          <p:cNvPr id="3" name="Rectangle 1"/>
          <p:cNvSpPr>
            <a:spLocks noChangeArrowheads="1"/>
          </p:cNvSpPr>
          <p:nvPr/>
        </p:nvSpPr>
        <p:spPr bwMode="auto">
          <a:xfrm>
            <a:off x="982579" y="1972159"/>
            <a:ext cx="10226842"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Voice Input Capture:</a:t>
            </a:r>
            <a:r>
              <a:rPr kumimoji="0" lang="en-US" altLang="en-US" sz="1600" b="0" i="0" u="none" strike="noStrike" cap="none" normalizeH="0" baseline="0" dirty="0">
                <a:ln>
                  <a:noFill/>
                </a:ln>
                <a:solidFill>
                  <a:schemeClr val="tx1"/>
                </a:solidFill>
                <a:effectLst/>
                <a:latin typeface="Arial" panose="020B0604020202020204" pitchFamily="34" charset="0"/>
              </a:rPr>
              <a:t> Uses an I2S MEMS microphone (INMP441), weighing just </a:t>
            </a:r>
            <a:r>
              <a:rPr kumimoji="0" lang="en-US" altLang="en-US" sz="1600" b="1" i="0" u="none" strike="noStrike" cap="none" normalizeH="0" baseline="0" dirty="0">
                <a:ln>
                  <a:noFill/>
                </a:ln>
                <a:solidFill>
                  <a:schemeClr val="tx1"/>
                </a:solidFill>
                <a:effectLst/>
                <a:latin typeface="Arial" panose="020B0604020202020204" pitchFamily="34" charset="0"/>
              </a:rPr>
              <a:t>3g</a:t>
            </a:r>
            <a:r>
              <a:rPr kumimoji="0" lang="en-US" altLang="en-US" sz="1600" b="0" i="0" u="none" strike="noStrike" cap="none" normalizeH="0" baseline="0" dirty="0">
                <a:ln>
                  <a:noFill/>
                </a:ln>
                <a:solidFill>
                  <a:schemeClr val="tx1"/>
                </a:solidFill>
                <a:effectLst/>
                <a:latin typeface="Arial" panose="020B0604020202020204" pitchFamily="34" charset="0"/>
              </a:rPr>
              <a:t>, with a sensitivity of </a:t>
            </a:r>
            <a:r>
              <a:rPr kumimoji="0" lang="en-US" altLang="en-US" sz="1600" b="1" i="0" u="none" strike="noStrike" cap="none" normalizeH="0" baseline="0" dirty="0">
                <a:ln>
                  <a:noFill/>
                </a:ln>
                <a:solidFill>
                  <a:schemeClr val="tx1"/>
                </a:solidFill>
                <a:effectLst/>
                <a:latin typeface="Arial" panose="020B0604020202020204" pitchFamily="34" charset="0"/>
              </a:rPr>
              <a:t>-26 dBFS</a:t>
            </a:r>
            <a:r>
              <a:rPr kumimoji="0" lang="en-US" altLang="en-US" sz="1600" b="0" i="0" u="none" strike="noStrike" cap="none" normalizeH="0" baseline="0" dirty="0">
                <a:ln>
                  <a:noFill/>
                </a:ln>
                <a:solidFill>
                  <a:schemeClr val="tx1"/>
                </a:solidFill>
                <a:effectLst/>
                <a:latin typeface="Arial" panose="020B0604020202020204" pitchFamily="34" charset="0"/>
              </a:rPr>
              <a:t> and low noise performance for accurate speech detection.</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Speech-to-Text Conversion:</a:t>
            </a:r>
            <a:r>
              <a:rPr kumimoji="0" lang="en-US" altLang="en-US" sz="1600" b="0" i="0" u="none" strike="noStrike" cap="none" normalizeH="0" baseline="0" dirty="0">
                <a:ln>
                  <a:noFill/>
                </a:ln>
                <a:solidFill>
                  <a:schemeClr val="tx1"/>
                </a:solidFill>
                <a:effectLst/>
                <a:latin typeface="Arial" panose="020B0604020202020204" pitchFamily="34" charset="0"/>
              </a:rPr>
              <a:t> Utilizes cloud APIs like Google Speech-to-Text or Deepgram, achieving </a:t>
            </a:r>
            <a:r>
              <a:rPr kumimoji="0" lang="en-US" altLang="en-US" sz="1600" b="1" i="0" u="none" strike="noStrike" cap="none" normalizeH="0" baseline="0" dirty="0">
                <a:ln>
                  <a:noFill/>
                </a:ln>
                <a:solidFill>
                  <a:schemeClr val="tx1"/>
                </a:solidFill>
                <a:effectLst/>
                <a:latin typeface="Arial" panose="020B0604020202020204" pitchFamily="34" charset="0"/>
              </a:rPr>
              <a:t>word error rates as low as 5%</a:t>
            </a:r>
            <a:r>
              <a:rPr kumimoji="0" lang="en-US" altLang="en-US" sz="1600" b="0" i="0" u="none" strike="noStrike" cap="none" normalizeH="0" baseline="0" dirty="0">
                <a:ln>
                  <a:noFill/>
                </a:ln>
                <a:solidFill>
                  <a:schemeClr val="tx1"/>
                </a:solidFill>
                <a:effectLst/>
                <a:latin typeface="Arial" panose="020B0604020202020204" pitchFamily="34" charset="0"/>
              </a:rPr>
              <a:t> and transcription speeds under </a:t>
            </a:r>
            <a:r>
              <a:rPr kumimoji="0" lang="en-US" altLang="en-US" sz="1600" b="1" i="0" u="none" strike="noStrike" cap="none" normalizeH="0" baseline="0" dirty="0">
                <a:ln>
                  <a:noFill/>
                </a:ln>
                <a:solidFill>
                  <a:schemeClr val="tx1"/>
                </a:solidFill>
                <a:effectLst/>
                <a:latin typeface="Arial" panose="020B0604020202020204" pitchFamily="34" charset="0"/>
              </a:rPr>
              <a:t>300ms</a:t>
            </a:r>
            <a:r>
              <a:rPr kumimoji="0" lang="en-US" altLang="en-US" sz="1600" b="0" i="0" u="none" strike="noStrike" cap="none" normalizeH="0" baseline="0" dirty="0">
                <a:ln>
                  <a:noFill/>
                </a:ln>
                <a:solidFill>
                  <a:schemeClr val="tx1"/>
                </a:solidFill>
                <a:effectLst/>
                <a:latin typeface="Arial" panose="020B0604020202020204" pitchFamily="34" charset="0"/>
              </a:rPr>
              <a:t> for real-time accuracy.</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AI Processing:</a:t>
            </a:r>
            <a:r>
              <a:rPr kumimoji="0" lang="en-US" altLang="en-US" sz="1600" b="0" i="0" u="none" strike="noStrike" cap="none" normalizeH="0" baseline="0" dirty="0">
                <a:ln>
                  <a:noFill/>
                </a:ln>
                <a:solidFill>
                  <a:schemeClr val="tx1"/>
                </a:solidFill>
                <a:effectLst/>
                <a:latin typeface="Arial" panose="020B0604020202020204" pitchFamily="34" charset="0"/>
              </a:rPr>
              <a:t> Queries are processed using ChatGPT or Gemini, with ESP32’s Wi-Fi providing response times of </a:t>
            </a:r>
            <a:r>
              <a:rPr kumimoji="0" lang="en-US" altLang="en-US" sz="1600" b="1" i="0" u="none" strike="noStrike" cap="none" normalizeH="0" baseline="0" dirty="0">
                <a:ln>
                  <a:noFill/>
                </a:ln>
                <a:solidFill>
                  <a:schemeClr val="tx1"/>
                </a:solidFill>
                <a:effectLst/>
                <a:latin typeface="Arial" panose="020B0604020202020204" pitchFamily="34" charset="0"/>
              </a:rPr>
              <a:t>500-800ms</a:t>
            </a:r>
            <a:r>
              <a:rPr kumimoji="0" lang="en-US" altLang="en-US" sz="1600" b="0" i="0" u="none" strike="noStrike" cap="none" normalizeH="0" baseline="0" dirty="0">
                <a:ln>
                  <a:noFill/>
                </a:ln>
                <a:solidFill>
                  <a:schemeClr val="tx1"/>
                </a:solidFill>
                <a:effectLst/>
                <a:latin typeface="Arial" panose="020B0604020202020204" pitchFamily="34" charset="0"/>
              </a:rPr>
              <a:t>, ensuring efficient AI interactions.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Display Output:</a:t>
            </a:r>
            <a:r>
              <a:rPr kumimoji="0" lang="en-US" altLang="en-US" sz="1600" b="0" i="0" u="none" strike="noStrike" cap="none" normalizeH="0" baseline="0" dirty="0">
                <a:ln>
                  <a:noFill/>
                </a:ln>
                <a:solidFill>
                  <a:schemeClr val="tx1"/>
                </a:solidFill>
                <a:effectLst/>
                <a:latin typeface="Arial" panose="020B0604020202020204" pitchFamily="34" charset="0"/>
              </a:rPr>
              <a:t> Responses are shown on an OLED screen and projected onto the lens, maintaining a </a:t>
            </a:r>
            <a:r>
              <a:rPr kumimoji="0" lang="en-US" altLang="en-US" sz="1600" b="1" i="0" u="none" strike="noStrike" cap="none" normalizeH="0" baseline="0" dirty="0">
                <a:ln>
                  <a:noFill/>
                </a:ln>
                <a:solidFill>
                  <a:schemeClr val="tx1"/>
                </a:solidFill>
                <a:effectLst/>
                <a:latin typeface="Arial" panose="020B0604020202020204" pitchFamily="34" charset="0"/>
              </a:rPr>
              <a:t>brightness of ~100 nits</a:t>
            </a:r>
            <a:r>
              <a:rPr kumimoji="0" lang="en-US" altLang="en-US" sz="1600" b="0" i="0" u="none" strike="noStrike" cap="none" normalizeH="0" baseline="0" dirty="0">
                <a:ln>
                  <a:noFill/>
                </a:ln>
                <a:solidFill>
                  <a:schemeClr val="tx1"/>
                </a:solidFill>
                <a:effectLst/>
                <a:latin typeface="Arial" panose="020B0604020202020204" pitchFamily="34" charset="0"/>
              </a:rPr>
              <a:t> for clear readability without obstructing vision.</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Low-Latency Communication:</a:t>
            </a:r>
            <a:r>
              <a:rPr kumimoji="0" lang="en-US" altLang="en-US" sz="1600" b="0" i="0" u="none" strike="noStrike" cap="none" normalizeH="0" baseline="0" dirty="0">
                <a:ln>
                  <a:noFill/>
                </a:ln>
                <a:solidFill>
                  <a:schemeClr val="tx1"/>
                </a:solidFill>
                <a:effectLst/>
                <a:latin typeface="Arial" panose="020B0604020202020204" pitchFamily="34" charset="0"/>
              </a:rPr>
              <a:t> The ESP32 microcontroller ensures Wi-Fi-based data exchange with a latency of </a:t>
            </a:r>
            <a:r>
              <a:rPr kumimoji="0" lang="en-US" altLang="en-US" sz="1600" b="1" i="0" u="none" strike="noStrike" cap="none" normalizeH="0" baseline="0" dirty="0">
                <a:ln>
                  <a:noFill/>
                </a:ln>
                <a:solidFill>
                  <a:schemeClr val="tx1"/>
                </a:solidFill>
                <a:effectLst/>
                <a:latin typeface="Arial" panose="020B0604020202020204" pitchFamily="34" charset="0"/>
              </a:rPr>
              <a:t>&lt;100ms</a:t>
            </a:r>
            <a:r>
              <a:rPr kumimoji="0" lang="en-US" altLang="en-US" sz="1600" b="0" i="0" u="none" strike="noStrike" cap="none" normalizeH="0" baseline="0" dirty="0">
                <a:ln>
                  <a:noFill/>
                </a:ln>
                <a:solidFill>
                  <a:schemeClr val="tx1"/>
                </a:solidFill>
                <a:effectLst/>
                <a:latin typeface="Arial" panose="020B0604020202020204" pitchFamily="34" charset="0"/>
              </a:rPr>
              <a:t>, optimizing power efficiency for smooth AI interactions.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Lightweight design (~60g)</a:t>
            </a:r>
            <a:r>
              <a:rPr kumimoji="0" lang="en-US" altLang="en-US" sz="1600" b="0" i="0" u="none" strike="noStrike" cap="none" normalizeH="0" baseline="0" dirty="0">
                <a:ln>
                  <a:noFill/>
                </a:ln>
                <a:solidFill>
                  <a:schemeClr val="tx1"/>
                </a:solidFill>
                <a:effectLst/>
                <a:latin typeface="Arial" panose="020B0604020202020204" pitchFamily="34" charset="0"/>
              </a:rPr>
              <a:t>, considering the estimated weight breakdown:</a:t>
            </a:r>
            <a:r>
              <a:rPr lang="en-US" altLang="en-US" sz="1600" dirty="0">
                <a:latin typeface="Arial" panose="020B0604020202020204" pitchFamily="34" charset="0"/>
              </a:rPr>
              <a:t> </a:t>
            </a:r>
            <a:r>
              <a:rPr kumimoji="0" lang="en-US" altLang="en-US" sz="1600" b="1" i="0" u="none" strike="noStrike" cap="none" normalizeH="0" baseline="0" dirty="0">
                <a:ln>
                  <a:noFill/>
                </a:ln>
                <a:solidFill>
                  <a:schemeClr val="tx1"/>
                </a:solidFill>
                <a:effectLst/>
                <a:latin typeface="Arial" panose="020B0604020202020204" pitchFamily="34" charset="0"/>
              </a:rPr>
              <a:t>Display (6g) + ESP32 (10g) + INMP441 Mic (3g) + Battery (10g) + SD Card Module (5g) + Body &amp; Glasses Frame (20g) + Zero PCB (5g) = ~60g</a:t>
            </a:r>
            <a:r>
              <a:rPr kumimoji="0" lang="en-US" altLang="en-US" sz="1600" b="0" i="0" u="none" strike="noStrike" cap="none" normalizeH="0" baseline="0" dirty="0">
                <a:ln>
                  <a:noFill/>
                </a:ln>
                <a:solidFill>
                  <a:schemeClr val="tx1"/>
                </a:solidFill>
                <a:effectLst/>
                <a:latin typeface="Arial" panose="020B0604020202020204" pitchFamily="34" charset="0"/>
              </a:rPr>
              <a:t>, making AIris comfortable for extended wear.</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609600" y="1496609"/>
            <a:ext cx="10972800" cy="3539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u="sng" dirty="0">
                <a:latin typeface="+mn-lt"/>
              </a:rPr>
              <a:t>BLOCK DIAGRAM</a:t>
            </a:r>
            <a:endParaRPr lang="en-US" sz="2400" b="1" u="sng" dirty="0">
              <a:latin typeface="+mn-lt"/>
            </a:endParaRPr>
          </a:p>
        </p:txBody>
      </p:sp>
      <p:grpSp>
        <p:nvGrpSpPr>
          <p:cNvPr id="34" name="Group 33"/>
          <p:cNvGrpSpPr/>
          <p:nvPr/>
        </p:nvGrpSpPr>
        <p:grpSpPr>
          <a:xfrm>
            <a:off x="1382971" y="2007932"/>
            <a:ext cx="9524515" cy="3836996"/>
            <a:chOff x="1382971" y="2007932"/>
            <a:chExt cx="9524515" cy="3836996"/>
          </a:xfrm>
        </p:grpSpPr>
        <p:grpSp>
          <p:nvGrpSpPr>
            <p:cNvPr id="2" name="Group 1"/>
            <p:cNvGrpSpPr/>
            <p:nvPr/>
          </p:nvGrpSpPr>
          <p:grpSpPr>
            <a:xfrm>
              <a:off x="2600131" y="2007932"/>
              <a:ext cx="8307355" cy="3836996"/>
              <a:chOff x="2600131" y="2007932"/>
              <a:chExt cx="8307355" cy="3836996"/>
            </a:xfrm>
          </p:grpSpPr>
          <p:sp>
            <p:nvSpPr>
              <p:cNvPr id="4" name="Rectangle: Rounded Corners 3"/>
              <p:cNvSpPr/>
              <p:nvPr/>
            </p:nvSpPr>
            <p:spPr>
              <a:xfrm>
                <a:off x="5103844" y="3689405"/>
                <a:ext cx="1362269" cy="881741"/>
              </a:xfrm>
              <a:prstGeom prst="round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ESP-32</a:t>
                </a:r>
                <a:endParaRPr lang="en-US" sz="1200" dirty="0"/>
              </a:p>
              <a:p>
                <a:pPr algn="ctr"/>
                <a:r>
                  <a:rPr lang="en-US" sz="1200" dirty="0"/>
                  <a:t>Microcontroller</a:t>
                </a:r>
                <a:endParaRPr lang="en-IN" sz="1200" dirty="0"/>
              </a:p>
            </p:txBody>
          </p:sp>
          <p:sp>
            <p:nvSpPr>
              <p:cNvPr id="5" name="Rectangle: Rounded Corners 4"/>
              <p:cNvSpPr/>
              <p:nvPr/>
            </p:nvSpPr>
            <p:spPr>
              <a:xfrm>
                <a:off x="2600131" y="3754066"/>
                <a:ext cx="1866122" cy="727788"/>
              </a:xfrm>
              <a:prstGeom prst="roundRect">
                <a:avLst/>
              </a:prstGeom>
              <a:solidFill>
                <a:srgbClr val="F5C23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INMP441 MIC MODULE </a:t>
                </a:r>
                <a:endParaRPr lang="en-IN" sz="1100" dirty="0"/>
              </a:p>
            </p:txBody>
          </p:sp>
          <p:sp>
            <p:nvSpPr>
              <p:cNvPr id="8" name="Rectangle: Rounded Corners 7"/>
              <p:cNvSpPr/>
              <p:nvPr/>
            </p:nvSpPr>
            <p:spPr>
              <a:xfrm>
                <a:off x="4063481" y="5163140"/>
                <a:ext cx="1502229" cy="659464"/>
              </a:xfrm>
              <a:prstGeom prst="roundRect">
                <a:avLst/>
              </a:prstGeom>
              <a:solidFill>
                <a:srgbClr val="4BA76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SD card module</a:t>
                </a:r>
                <a:endParaRPr lang="en-IN" sz="1100" dirty="0"/>
              </a:p>
            </p:txBody>
          </p:sp>
          <p:sp>
            <p:nvSpPr>
              <p:cNvPr id="9" name="Rectangle: Rounded Corners 8"/>
              <p:cNvSpPr/>
              <p:nvPr/>
            </p:nvSpPr>
            <p:spPr>
              <a:xfrm>
                <a:off x="7399175" y="3794549"/>
                <a:ext cx="1212980" cy="64682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0.96-inch OLED Display</a:t>
                </a:r>
                <a:endParaRPr lang="en-IN" sz="1100" dirty="0"/>
              </a:p>
            </p:txBody>
          </p:sp>
          <p:sp>
            <p:nvSpPr>
              <p:cNvPr id="10" name="Rectangle: Rounded Corners 9"/>
              <p:cNvSpPr/>
              <p:nvPr/>
            </p:nvSpPr>
            <p:spPr>
              <a:xfrm>
                <a:off x="9293290" y="3611100"/>
                <a:ext cx="1614196" cy="1020047"/>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Physical lens for displaying the reflection of the OLED</a:t>
                </a:r>
                <a:endParaRPr lang="en-IN" sz="1100" dirty="0"/>
              </a:p>
            </p:txBody>
          </p:sp>
          <p:cxnSp>
            <p:nvCxnSpPr>
              <p:cNvPr id="14" name="Straight Arrow Connector 13"/>
              <p:cNvCxnSpPr>
                <a:stCxn id="9" idx="3"/>
                <a:endCxn id="10" idx="1"/>
              </p:cNvCxnSpPr>
              <p:nvPr/>
            </p:nvCxnSpPr>
            <p:spPr>
              <a:xfrm>
                <a:off x="8612155" y="4117960"/>
                <a:ext cx="681135" cy="31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Cloud 14"/>
              <p:cNvSpPr/>
              <p:nvPr/>
            </p:nvSpPr>
            <p:spPr>
              <a:xfrm>
                <a:off x="4257868" y="2007932"/>
                <a:ext cx="1502229" cy="991554"/>
              </a:xfrm>
              <a:prstGeom prst="cloud">
                <a:avLst/>
              </a:prstGeom>
              <a:solidFill>
                <a:srgbClr val="77A5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Deepgram</a:t>
                </a:r>
                <a:br>
                  <a:rPr lang="en-US" sz="1000" dirty="0"/>
                </a:br>
                <a:r>
                  <a:rPr lang="en-US" sz="1000" dirty="0"/>
                  <a:t>Speech-to-text </a:t>
                </a:r>
                <a:endParaRPr lang="en-IN" sz="1000" dirty="0"/>
              </a:p>
            </p:txBody>
          </p:sp>
          <p:sp>
            <p:nvSpPr>
              <p:cNvPr id="16" name="Cloud 15"/>
              <p:cNvSpPr/>
              <p:nvPr/>
            </p:nvSpPr>
            <p:spPr>
              <a:xfrm>
                <a:off x="5979368" y="2055840"/>
                <a:ext cx="1296955" cy="895739"/>
              </a:xfrm>
              <a:prstGeom prst="cloud">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Gemini LLM</a:t>
                </a:r>
                <a:endParaRPr lang="en-IN" sz="1000" dirty="0"/>
              </a:p>
            </p:txBody>
          </p:sp>
          <p:cxnSp>
            <p:nvCxnSpPr>
              <p:cNvPr id="18" name="Connector: Elbow 17"/>
              <p:cNvCxnSpPr>
                <a:stCxn id="15" idx="1"/>
                <a:endCxn id="4" idx="0"/>
              </p:cNvCxnSpPr>
              <p:nvPr/>
            </p:nvCxnSpPr>
            <p:spPr>
              <a:xfrm rot="16200000" flipH="1">
                <a:off x="5051494" y="2955919"/>
                <a:ext cx="690975" cy="775996"/>
              </a:xfrm>
              <a:prstGeom prst="bentConnector3">
                <a:avLst/>
              </a:prstGeom>
              <a:ln w="19050" cap="flat" cmpd="sng" algn="ctr">
                <a:solidFill>
                  <a:schemeClr val="dk1"/>
                </a:solidFill>
                <a:prstDash val="sysDash"/>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Connector: Elbow 19"/>
              <p:cNvCxnSpPr>
                <a:stCxn id="16" idx="1"/>
              </p:cNvCxnSpPr>
              <p:nvPr/>
            </p:nvCxnSpPr>
            <p:spPr>
              <a:xfrm rot="5400000">
                <a:off x="5999055" y="3047570"/>
                <a:ext cx="725736" cy="531846"/>
              </a:xfrm>
              <a:prstGeom prst="bentConnector3">
                <a:avLst>
                  <a:gd name="adj1" fmla="val 50000"/>
                </a:avLst>
              </a:prstGeom>
              <a:ln w="19050" cap="flat" cmpd="sng" algn="ctr">
                <a:solidFill>
                  <a:schemeClr val="dk1"/>
                </a:solidFill>
                <a:prstDash val="sysDash"/>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Straight Arrow Connector 28"/>
              <p:cNvCxnSpPr>
                <a:stCxn id="5" idx="3"/>
                <a:endCxn id="4" idx="1"/>
              </p:cNvCxnSpPr>
              <p:nvPr/>
            </p:nvCxnSpPr>
            <p:spPr>
              <a:xfrm>
                <a:off x="4466253" y="4117960"/>
                <a:ext cx="637591" cy="123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4" idx="3"/>
                <a:endCxn id="9" idx="1"/>
              </p:cNvCxnSpPr>
              <p:nvPr/>
            </p:nvCxnSpPr>
            <p:spPr>
              <a:xfrm flipV="1">
                <a:off x="6466113" y="4117960"/>
                <a:ext cx="933062" cy="123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p:cNvSpPr/>
              <p:nvPr/>
            </p:nvSpPr>
            <p:spPr>
              <a:xfrm>
                <a:off x="5875177" y="5185464"/>
                <a:ext cx="1502229" cy="659464"/>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18650 Battery charging/power Module</a:t>
                </a:r>
                <a:endParaRPr lang="en-IN" sz="1100" dirty="0"/>
              </a:p>
            </p:txBody>
          </p:sp>
          <p:cxnSp>
            <p:nvCxnSpPr>
              <p:cNvPr id="12" name="Connector: Elbow 11"/>
              <p:cNvCxnSpPr>
                <a:stCxn id="4" idx="2"/>
                <a:endCxn id="8" idx="0"/>
              </p:cNvCxnSpPr>
              <p:nvPr/>
            </p:nvCxnSpPr>
            <p:spPr>
              <a:xfrm rot="5400000">
                <a:off x="5003791" y="4381952"/>
                <a:ext cx="591994" cy="970383"/>
              </a:xfrm>
              <a:prstGeom prst="bentConnector3">
                <a:avLst>
                  <a:gd name="adj1" fmla="val 50000"/>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p:cNvCxnSpPr>
                <a:endCxn id="7" idx="0"/>
              </p:cNvCxnSpPr>
              <p:nvPr/>
            </p:nvCxnSpPr>
            <p:spPr>
              <a:xfrm rot="16200000" flipH="1">
                <a:off x="6027274" y="4586446"/>
                <a:ext cx="636642" cy="561394"/>
              </a:xfrm>
              <a:prstGeom prst="bentConnector3">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8" name="Straight Arrow Connector 27"/>
            <p:cNvCxnSpPr>
              <a:endCxn id="5" idx="1"/>
            </p:cNvCxnSpPr>
            <p:nvPr/>
          </p:nvCxnSpPr>
          <p:spPr>
            <a:xfrm>
              <a:off x="2076450" y="4117960"/>
              <a:ext cx="523681" cy="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TextBox 32"/>
            <p:cNvSpPr txBox="1"/>
            <p:nvPr/>
          </p:nvSpPr>
          <p:spPr>
            <a:xfrm>
              <a:off x="1382971" y="3825572"/>
              <a:ext cx="863277" cy="584775"/>
            </a:xfrm>
            <a:prstGeom prst="rect">
              <a:avLst/>
            </a:prstGeom>
            <a:noFill/>
          </p:spPr>
          <p:txBody>
            <a:bodyPr wrap="square" rtlCol="0">
              <a:spAutoFit/>
            </a:bodyPr>
            <a:lstStyle/>
            <a:p>
              <a:pPr algn="ctr"/>
              <a:r>
                <a:rPr lang="en-US" sz="1600" dirty="0"/>
                <a:t>User Input</a:t>
              </a:r>
              <a:endParaRPr lang="en-IN" sz="1600" dirty="0"/>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rcRect r="69347" b="65964"/>
          <a:stretch>
            <a:fillRect/>
          </a:stretch>
        </p:blipFill>
        <p:spPr>
          <a:xfrm>
            <a:off x="250370" y="2612571"/>
            <a:ext cx="2352872" cy="2612574"/>
          </a:xfrm>
          <a:prstGeom prst="rect">
            <a:avLst/>
          </a:prstGeom>
        </p:spPr>
      </p:pic>
      <p:sp>
        <p:nvSpPr>
          <p:cNvPr id="11" name="Title 1"/>
          <p:cNvSpPr txBox="1"/>
          <p:nvPr/>
        </p:nvSpPr>
        <p:spPr>
          <a:xfrm>
            <a:off x="609600" y="1496609"/>
            <a:ext cx="10972800" cy="3539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u="sng" dirty="0">
                <a:latin typeface="+mn-lt"/>
              </a:rPr>
              <a:t>STRUCTURAL DIAGRAM OF THE DEVICE</a:t>
            </a:r>
            <a:endParaRPr lang="en-US" sz="2400" b="1" u="sng" dirty="0">
              <a:latin typeface="+mn-lt"/>
            </a:endParaRPr>
          </a:p>
        </p:txBody>
      </p:sp>
      <p:grpSp>
        <p:nvGrpSpPr>
          <p:cNvPr id="8" name="Group 7"/>
          <p:cNvGrpSpPr/>
          <p:nvPr/>
        </p:nvGrpSpPr>
        <p:grpSpPr>
          <a:xfrm>
            <a:off x="2930231" y="2195002"/>
            <a:ext cx="8373596" cy="4106424"/>
            <a:chOff x="2930231" y="2195002"/>
            <a:chExt cx="8373596" cy="4106424"/>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rcRect l="1" t="-560" r="-2123" b="20387"/>
            <a:stretch>
              <a:fillRect/>
            </a:stretch>
          </p:blipFill>
          <p:spPr>
            <a:xfrm>
              <a:off x="7007290" y="2195002"/>
              <a:ext cx="4296537" cy="4106424"/>
            </a:xfrm>
            <a:prstGeom prst="rect">
              <a:avLst/>
            </a:prstGeom>
          </p:spPr>
        </p:pic>
        <p:cxnSp>
          <p:nvCxnSpPr>
            <p:cNvPr id="7" name="Straight Connector 6"/>
            <p:cNvCxnSpPr/>
            <p:nvPr/>
          </p:nvCxnSpPr>
          <p:spPr>
            <a:xfrm>
              <a:off x="6587412" y="2323322"/>
              <a:ext cx="0" cy="3978104"/>
            </a:xfrm>
            <a:prstGeom prst="line">
              <a:avLst/>
            </a:prstGeom>
          </p:spPr>
          <p:style>
            <a:lnRef idx="3">
              <a:schemeClr val="dk1"/>
            </a:lnRef>
            <a:fillRef idx="0">
              <a:schemeClr val="dk1"/>
            </a:fillRef>
            <a:effectRef idx="2">
              <a:schemeClr val="dk1"/>
            </a:effectRef>
            <a:fontRef idx="minor">
              <a:schemeClr val="tx1"/>
            </a:fontRef>
          </p:style>
        </p:cxnSp>
        <p:pic>
          <p:nvPicPr>
            <p:cNvPr id="2" name="Picture 1"/>
            <p:cNvPicPr>
              <a:picLocks noChangeAspect="1"/>
            </p:cNvPicPr>
            <p:nvPr/>
          </p:nvPicPr>
          <p:blipFill>
            <a:blip r:embed="rId3"/>
            <a:stretch>
              <a:fillRect/>
            </a:stretch>
          </p:blipFill>
          <p:spPr>
            <a:xfrm>
              <a:off x="2930231" y="2195002"/>
              <a:ext cx="3255546" cy="4011516"/>
            </a:xfrm>
            <a:prstGeom prst="rect">
              <a:avLst/>
            </a:prstGeom>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nvGraphicFramePr>
        <p:xfrm>
          <a:off x="2252913" y="2387008"/>
          <a:ext cx="7686174" cy="2834640"/>
        </p:xfrm>
        <a:graphic>
          <a:graphicData uri="http://schemas.openxmlformats.org/drawingml/2006/table">
            <a:tbl>
              <a:tblPr>
                <a:tableStyleId>{5940675A-B579-460E-94D1-54222C63F5DA}</a:tableStyleId>
              </a:tblPr>
              <a:tblGrid>
                <a:gridCol w="3843087"/>
                <a:gridCol w="3843087"/>
              </a:tblGrid>
              <a:tr h="0">
                <a:tc>
                  <a:txBody>
                    <a:bodyPr/>
                    <a:lstStyle/>
                    <a:p>
                      <a:r>
                        <a:rPr lang="en-IN" b="1"/>
                        <a:t>Task</a:t>
                      </a:r>
                      <a:endParaRPr lang="en-IN"/>
                    </a:p>
                  </a:txBody>
                  <a:tcPr anchor="ctr"/>
                </a:tc>
                <a:tc>
                  <a:txBody>
                    <a:bodyPr/>
                    <a:lstStyle/>
                    <a:p>
                      <a:r>
                        <a:rPr lang="en-IN" b="1" dirty="0"/>
                        <a:t>Timeline</a:t>
                      </a:r>
                      <a:endParaRPr lang="en-IN" dirty="0"/>
                    </a:p>
                  </a:txBody>
                  <a:tcPr anchor="ctr"/>
                </a:tc>
              </a:tr>
              <a:tr h="0">
                <a:tc>
                  <a:txBody>
                    <a:bodyPr/>
                    <a:lstStyle/>
                    <a:p>
                      <a:r>
                        <a:rPr lang="en-IN" dirty="0"/>
                        <a:t>Literature review &amp; research</a:t>
                      </a:r>
                      <a:endParaRPr lang="en-IN" dirty="0"/>
                    </a:p>
                  </a:txBody>
                  <a:tcPr anchor="ctr"/>
                </a:tc>
                <a:tc>
                  <a:txBody>
                    <a:bodyPr/>
                    <a:lstStyle/>
                    <a:p>
                      <a:r>
                        <a:rPr lang="en-US" dirty="0"/>
                        <a:t>15/1/2025 - 1/2/2025</a:t>
                      </a:r>
                      <a:endParaRPr lang="en-IN" dirty="0"/>
                    </a:p>
                  </a:txBody>
                  <a:tcPr anchor="ctr"/>
                </a:tc>
              </a:tr>
              <a:tr h="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dirty="0"/>
                        <a:t>OLED display &amp; reflection setup</a:t>
                      </a:r>
                      <a:endParaRPr lang="en-IN" dirty="0"/>
                    </a:p>
                  </a:txBody>
                  <a:tcPr anchor="ctr"/>
                </a:tc>
                <a:tc>
                  <a:txBody>
                    <a:bodyPr/>
                    <a:lstStyle/>
                    <a:p>
                      <a:r>
                        <a:rPr lang="en-US" dirty="0"/>
                        <a:t>2/2/2025 - 12/2/2025</a:t>
                      </a:r>
                      <a:endParaRPr lang="en-IN" dirty="0"/>
                    </a:p>
                  </a:txBody>
                  <a:tcPr anchor="ctr"/>
                </a:tc>
              </a:tr>
              <a:tr h="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dirty="0"/>
                        <a:t>Hardware selection &amp; Coding</a:t>
                      </a:r>
                      <a:endParaRPr lang="en-IN" dirty="0"/>
                    </a:p>
                  </a:txBody>
                  <a:tcPr anchor="ctr"/>
                </a:tc>
                <a:tc>
                  <a:txBody>
                    <a:bodyPr/>
                    <a:lstStyle/>
                    <a:p>
                      <a:r>
                        <a:rPr lang="en-US" dirty="0"/>
                        <a:t>13/2/2025 - 28/2/2025 </a:t>
                      </a:r>
                      <a:endParaRPr lang="en-IN" dirty="0"/>
                    </a:p>
                  </a:txBody>
                  <a:tcPr anchor="ctr"/>
                </a:tc>
              </a:tr>
              <a:tr h="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Hardware Testing with Code</a:t>
                      </a:r>
                      <a:endParaRPr lang="en-IN" dirty="0"/>
                    </a:p>
                  </a:txBody>
                  <a:tcPr anchor="ctr"/>
                </a:tc>
                <a:tc>
                  <a:txBody>
                    <a:bodyPr/>
                    <a:lstStyle/>
                    <a:p>
                      <a:r>
                        <a:rPr lang="en-US" dirty="0"/>
                        <a:t>1/3/2025 - 25/3/2025</a:t>
                      </a:r>
                      <a:endParaRPr lang="en-IN" dirty="0"/>
                    </a:p>
                  </a:txBody>
                  <a:tcPr anchor="ctr"/>
                </a:tc>
              </a:tr>
              <a:tr h="0">
                <a:tc>
                  <a:txBody>
                    <a:bodyPr/>
                    <a:lstStyle/>
                    <a:p>
                      <a:r>
                        <a:rPr lang="en-IN" dirty="0"/>
                        <a:t>Testing &amp; refinement</a:t>
                      </a:r>
                      <a:endParaRPr lang="en-IN" dirty="0"/>
                    </a:p>
                  </a:txBody>
                  <a:tcPr anchor="ctr"/>
                </a:tc>
                <a:tc>
                  <a:txBody>
                    <a:bodyPr/>
                    <a:lstStyle/>
                    <a:p>
                      <a:r>
                        <a:rPr lang="en-US" dirty="0"/>
                        <a:t>26/3/2025 - 5/4/2025</a:t>
                      </a:r>
                      <a:endParaRPr lang="en-IN" dirty="0"/>
                    </a:p>
                  </a:txBody>
                  <a:tcPr anchor="ctr"/>
                </a:tc>
              </a:tr>
              <a:tr h="0">
                <a:tc>
                  <a:txBody>
                    <a:bodyPr/>
                    <a:lstStyle/>
                    <a:p>
                      <a:r>
                        <a:rPr lang="en-IN" dirty="0"/>
                        <a:t>Final implementation &amp; documentation</a:t>
                      </a:r>
                      <a:endParaRPr lang="en-IN" dirty="0"/>
                    </a:p>
                  </a:txBody>
                  <a:tcPr anchor="ctr"/>
                </a:tc>
                <a:tc>
                  <a:txBody>
                    <a:bodyPr/>
                    <a:lstStyle/>
                    <a:p>
                      <a:r>
                        <a:rPr lang="en-US" dirty="0"/>
                        <a:t>6/4/2025 - 15/4/2025 </a:t>
                      </a:r>
                      <a:endParaRPr lang="en-IN" dirty="0"/>
                    </a:p>
                  </a:txBody>
                  <a:tcPr anchor="ctr"/>
                </a:tc>
              </a:tr>
            </a:tbl>
          </a:graphicData>
        </a:graphic>
      </p:graphicFrame>
      <p:sp>
        <p:nvSpPr>
          <p:cNvPr id="13" name="Title 1"/>
          <p:cNvSpPr txBox="1"/>
          <p:nvPr/>
        </p:nvSpPr>
        <p:spPr>
          <a:xfrm>
            <a:off x="609600" y="1533832"/>
            <a:ext cx="10972800" cy="3539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u="sng" dirty="0">
                <a:latin typeface="+mn-lt"/>
              </a:rPr>
              <a:t>TIME SCHEDULE OF WORK PROGRESS</a:t>
            </a:r>
            <a:endParaRPr lang="en-US" sz="2400" b="1" u="sng" dirty="0">
              <a:latin typeface="+mn-l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609600" y="1437911"/>
            <a:ext cx="10972800" cy="3539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u="sng" dirty="0">
                <a:latin typeface="+mn-lt"/>
              </a:rPr>
              <a:t>RESULTS</a:t>
            </a:r>
            <a:endParaRPr lang="en-US" sz="2400" b="1" u="sng" dirty="0">
              <a:latin typeface="+mn-lt"/>
            </a:endParaRPr>
          </a:p>
        </p:txBody>
      </p:sp>
      <p:sp>
        <p:nvSpPr>
          <p:cNvPr id="5" name="Rectangle 1"/>
          <p:cNvSpPr>
            <a:spLocks noChangeArrowheads="1"/>
          </p:cNvSpPr>
          <p:nvPr/>
        </p:nvSpPr>
        <p:spPr bwMode="auto">
          <a:xfrm>
            <a:off x="1345114" y="1791873"/>
            <a:ext cx="9291784" cy="1711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algn="just">
              <a:lnSpc>
                <a:spcPct val="150000"/>
              </a:lnSpc>
              <a:buFont typeface="Arial" panose="020B0604020202020204" pitchFamily="34" charset="0"/>
              <a:buChar char="•"/>
            </a:pPr>
            <a:r>
              <a:rPr lang="en-US" dirty="0"/>
              <a:t>Button press activates the MEMS microphone; voice captured successfully.</a:t>
            </a:r>
            <a:endParaRPr lang="en-US" dirty="0"/>
          </a:p>
          <a:p>
            <a:pPr algn="just">
              <a:lnSpc>
                <a:spcPct val="150000"/>
              </a:lnSpc>
              <a:buFont typeface="Arial" panose="020B0604020202020204" pitchFamily="34" charset="0"/>
              <a:buChar char="•"/>
            </a:pPr>
            <a:r>
              <a:rPr lang="en-US" dirty="0"/>
              <a:t>Deepgram converts speech to text accurately; data stored temporarily on SD card.</a:t>
            </a:r>
            <a:endParaRPr lang="en-US" dirty="0"/>
          </a:p>
          <a:p>
            <a:pPr algn="just">
              <a:lnSpc>
                <a:spcPct val="150000"/>
              </a:lnSpc>
              <a:buFont typeface="Arial" panose="020B0604020202020204" pitchFamily="34" charset="0"/>
              <a:buChar char="•"/>
            </a:pPr>
            <a:r>
              <a:rPr lang="en-US" dirty="0"/>
              <a:t>Gemini API processes text and returns a contextual response.</a:t>
            </a:r>
            <a:endParaRPr lang="en-US" dirty="0"/>
          </a:p>
          <a:p>
            <a:pPr algn="just">
              <a:lnSpc>
                <a:spcPct val="150000"/>
              </a:lnSpc>
              <a:buFont typeface="Arial" panose="020B0604020202020204" pitchFamily="34" charset="0"/>
              <a:buChar char="•"/>
            </a:pPr>
            <a:r>
              <a:rPr lang="en-US" dirty="0"/>
              <a:t>OLED displays the response, which is reflected via mirror onto the transparent lens.</a:t>
            </a:r>
            <a:endParaRPr lang="en-US"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63959" y="3760237"/>
            <a:ext cx="3259493" cy="2444620"/>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rcRect l="15010" t="13077" r="7754" b="706"/>
          <a:stretch>
            <a:fillRect/>
          </a:stretch>
        </p:blipFill>
        <p:spPr>
          <a:xfrm>
            <a:off x="4923452" y="3760237"/>
            <a:ext cx="3097762" cy="2444620"/>
          </a:xfrm>
          <a:prstGeom prst="rect">
            <a:avLst/>
          </a:prstGeom>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18640" b="26953"/>
          <a:stretch>
            <a:fillRect/>
          </a:stretch>
        </p:blipFill>
        <p:spPr>
          <a:xfrm>
            <a:off x="7947023" y="3760238"/>
            <a:ext cx="2526193" cy="244462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609600" y="1414388"/>
            <a:ext cx="10972800" cy="3539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u="sng" dirty="0">
                <a:latin typeface="+mn-lt"/>
              </a:rPr>
              <a:t>CONCLUSION</a:t>
            </a:r>
            <a:endParaRPr lang="en-US" sz="2400" b="1" u="sng" dirty="0">
              <a:latin typeface="+mn-lt"/>
            </a:endParaRPr>
          </a:p>
        </p:txBody>
      </p:sp>
      <p:sp>
        <p:nvSpPr>
          <p:cNvPr id="9" name="TextBox 8"/>
          <p:cNvSpPr txBox="1"/>
          <p:nvPr/>
        </p:nvSpPr>
        <p:spPr>
          <a:xfrm>
            <a:off x="1011982" y="1852324"/>
            <a:ext cx="10570418" cy="2308324"/>
          </a:xfrm>
          <a:prstGeom prst="rect">
            <a:avLst/>
          </a:prstGeom>
          <a:noFill/>
        </p:spPr>
        <p:txBody>
          <a:bodyPr wrap="square">
            <a:spAutoFit/>
          </a:bodyPr>
          <a:lstStyle/>
          <a:p>
            <a:pPr algn="just"/>
            <a:r>
              <a:rPr lang="en-US" dirty="0"/>
              <a:t>The prototype meets all key design requirements and functions as intended, showcasing a fully integrated, hands-free, AI-powered wearable display system for smarter learning. The system reliably captures voice input through the MEMS microphone, processes it in real time via Deepgram and Gemini APIs, and delivers clear textual output through an OLED display that is projected onto a transparent lens. This seamless integration of hardware and software confirms the system’s efficiency and robustness, offering an intuitive and distraction-free learning experience. Overall, the project demonstrates the feasibility of merging wearable technology with advanced AI assistance, while providing a strong foundation for future enhancements such as custom PCB development, improved optics, and a more compact design.</a:t>
            </a:r>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609600" y="1594990"/>
            <a:ext cx="10972800" cy="3539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u="sng" dirty="0">
                <a:latin typeface="+mn-lt"/>
              </a:rPr>
              <a:t>REFERENCES</a:t>
            </a:r>
            <a:endParaRPr lang="en-US" sz="2400" b="1" u="sng" dirty="0">
              <a:latin typeface="+mn-lt"/>
            </a:endParaRPr>
          </a:p>
        </p:txBody>
      </p:sp>
      <p:sp>
        <p:nvSpPr>
          <p:cNvPr id="3" name="Content Placeholder 2"/>
          <p:cNvSpPr txBox="1"/>
          <p:nvPr/>
        </p:nvSpPr>
        <p:spPr>
          <a:xfrm>
            <a:off x="609600" y="2162204"/>
            <a:ext cx="10972800" cy="494607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600" dirty="0"/>
          </a:p>
        </p:txBody>
      </p:sp>
      <p:sp>
        <p:nvSpPr>
          <p:cNvPr id="5" name="TextBox 4"/>
          <p:cNvSpPr txBox="1"/>
          <p:nvPr/>
        </p:nvSpPr>
        <p:spPr>
          <a:xfrm>
            <a:off x="922421" y="1948951"/>
            <a:ext cx="10347158" cy="4296112"/>
          </a:xfrm>
          <a:prstGeom prst="rect">
            <a:avLst/>
          </a:prstGeom>
          <a:noFill/>
        </p:spPr>
        <p:txBody>
          <a:bodyPr wrap="square">
            <a:spAutoFit/>
          </a:bodyPr>
          <a:lstStyle/>
          <a:p>
            <a:pPr marL="342900" lvl="0" indent="-342900" algn="just">
              <a:lnSpc>
                <a:spcPct val="107000"/>
              </a:lnSpc>
              <a:buFont typeface="Symbol" panose="05050102010706020507" pitchFamily="18" charset="2"/>
              <a:buChar char=""/>
            </a:pPr>
            <a:r>
              <a:rPr lang="en-IN" sz="1600" dirty="0">
                <a:effectLst/>
                <a:ea typeface="Times New Roman" panose="02020603050405020304" pitchFamily="18" charset="0"/>
              </a:rPr>
              <a:t>T. Y. G, N. B. G, S. R. M, R. K and L. M. Mohamed. (2024) </a:t>
            </a:r>
            <a:r>
              <a:rPr lang="en-IN" sz="1600" b="1" dirty="0">
                <a:effectLst/>
                <a:ea typeface="Times New Roman" panose="02020603050405020304" pitchFamily="18" charset="0"/>
              </a:rPr>
              <a:t>“Advancements in Speech-to-Text Systems for the Hearing Impaired”,</a:t>
            </a:r>
            <a:r>
              <a:rPr lang="en-IN" sz="1600" dirty="0">
                <a:effectLst/>
                <a:ea typeface="Times New Roman" panose="02020603050405020304" pitchFamily="18" charset="0"/>
              </a:rPr>
              <a:t> </a:t>
            </a:r>
            <a:r>
              <a:rPr lang="en-IN" sz="1600" i="1" dirty="0">
                <a:effectLst/>
                <a:ea typeface="Times New Roman" panose="02020603050405020304" pitchFamily="18" charset="0"/>
              </a:rPr>
              <a:t>2024 IEEE North Karnataka Subsection Flagship International Conference (NKCon)</a:t>
            </a:r>
            <a:r>
              <a:rPr lang="en-IN" sz="1600" dirty="0">
                <a:effectLst/>
                <a:ea typeface="Times New Roman" panose="02020603050405020304" pitchFamily="18" charset="0"/>
              </a:rPr>
              <a:t>, Bagalkote, India, 2024.</a:t>
            </a:r>
            <a:endParaRPr lang="en-IN" sz="1400" dirty="0">
              <a:effectLst/>
              <a:ea typeface="Calibri" panose="020F0502020204030204" pitchFamily="34" charset="0"/>
            </a:endParaRPr>
          </a:p>
          <a:p>
            <a:pPr marL="457200" indent="-180340" algn="just">
              <a:lnSpc>
                <a:spcPct val="107000"/>
              </a:lnSpc>
              <a:buNone/>
            </a:pPr>
            <a:r>
              <a:rPr lang="en-IN" sz="1600" dirty="0">
                <a:effectLst/>
                <a:ea typeface="Times New Roman" panose="02020603050405020304" pitchFamily="18" charset="0"/>
              </a:rPr>
              <a:t> </a:t>
            </a:r>
            <a:endParaRPr lang="en-IN" sz="1400" dirty="0">
              <a:effectLst/>
              <a:ea typeface="Calibri" panose="020F0502020204030204" pitchFamily="34" charset="0"/>
            </a:endParaRPr>
          </a:p>
          <a:p>
            <a:pPr marL="342900" lvl="0" indent="-342900" algn="just">
              <a:lnSpc>
                <a:spcPct val="107000"/>
              </a:lnSpc>
              <a:buFont typeface="Symbol" panose="05050102010706020507" pitchFamily="18" charset="2"/>
              <a:buChar char=""/>
            </a:pPr>
            <a:r>
              <a:rPr lang="en-IN" sz="1600" dirty="0">
                <a:effectLst/>
                <a:ea typeface="Times New Roman" panose="02020603050405020304" pitchFamily="18" charset="0"/>
              </a:rPr>
              <a:t>D. Rossos, A. Mihailidis and B. Laschowski. (2024) </a:t>
            </a:r>
            <a:r>
              <a:rPr lang="en-IN" sz="1600" b="1" dirty="0">
                <a:effectLst/>
                <a:ea typeface="Times New Roman" panose="02020603050405020304" pitchFamily="18" charset="0"/>
              </a:rPr>
              <a:t>“AI-Powered Smart Glasses for Sensing and Recognition of Human-Robot Walking Environments”</a:t>
            </a:r>
            <a:r>
              <a:rPr lang="en-IN" sz="1600" dirty="0">
                <a:effectLst/>
                <a:ea typeface="Times New Roman" panose="02020603050405020304" pitchFamily="18" charset="0"/>
              </a:rPr>
              <a:t>,</a:t>
            </a:r>
            <a:r>
              <a:rPr lang="en-IN" sz="1600" b="1" dirty="0">
                <a:effectLst/>
                <a:ea typeface="Times New Roman" panose="02020603050405020304" pitchFamily="18" charset="0"/>
              </a:rPr>
              <a:t> </a:t>
            </a:r>
            <a:r>
              <a:rPr lang="en-IN" sz="1600" i="1" dirty="0">
                <a:effectLst/>
                <a:ea typeface="Times New Roman" panose="02020603050405020304" pitchFamily="18" charset="0"/>
              </a:rPr>
              <a:t>2024 10th IEEE RAS/EMBS International Conference for Biomedical Robotics and Biomechatronics (BioRob)</a:t>
            </a:r>
            <a:r>
              <a:rPr lang="en-IN" sz="1600" dirty="0">
                <a:effectLst/>
                <a:ea typeface="Times New Roman" panose="02020603050405020304" pitchFamily="18" charset="0"/>
              </a:rPr>
              <a:t>, Heidelberg, Germany, 2024.</a:t>
            </a:r>
            <a:endParaRPr lang="en-IN" sz="1400" dirty="0">
              <a:effectLst/>
              <a:ea typeface="Calibri" panose="020F0502020204030204" pitchFamily="34" charset="0"/>
            </a:endParaRPr>
          </a:p>
          <a:p>
            <a:pPr marL="457200" algn="just">
              <a:lnSpc>
                <a:spcPct val="107000"/>
              </a:lnSpc>
              <a:buNone/>
            </a:pPr>
            <a:r>
              <a:rPr lang="en-IN" sz="1600" dirty="0">
                <a:effectLst/>
                <a:ea typeface="Times New Roman" panose="02020603050405020304" pitchFamily="18" charset="0"/>
              </a:rPr>
              <a:t> </a:t>
            </a:r>
            <a:endParaRPr lang="en-IN" sz="1400" dirty="0">
              <a:effectLst/>
              <a:ea typeface="Calibri" panose="020F0502020204030204" pitchFamily="34" charset="0"/>
            </a:endParaRPr>
          </a:p>
          <a:p>
            <a:pPr marL="342900" lvl="0" indent="-342900" algn="just">
              <a:lnSpc>
                <a:spcPct val="107000"/>
              </a:lnSpc>
              <a:buFont typeface="Symbol" panose="05050102010706020507" pitchFamily="18" charset="2"/>
              <a:buChar char=""/>
            </a:pPr>
            <a:r>
              <a:rPr lang="en-IN" sz="1600" dirty="0">
                <a:effectLst/>
                <a:ea typeface="Times New Roman" panose="02020603050405020304" pitchFamily="18" charset="0"/>
              </a:rPr>
              <a:t>K. Wu and Z. Xue. (2023) </a:t>
            </a:r>
            <a:r>
              <a:rPr lang="en-IN" sz="1600" b="1" dirty="0">
                <a:effectLst/>
                <a:ea typeface="Times New Roman" panose="02020603050405020304" pitchFamily="18" charset="0"/>
              </a:rPr>
              <a:t>“Construction of Smart Glasses Assisted Road Sign Recognition System”</a:t>
            </a:r>
            <a:r>
              <a:rPr lang="en-IN" sz="1600" dirty="0">
                <a:effectLst/>
                <a:ea typeface="Times New Roman" panose="02020603050405020304" pitchFamily="18" charset="0"/>
              </a:rPr>
              <a:t>, </a:t>
            </a:r>
            <a:r>
              <a:rPr lang="en-IN" sz="1600" i="1" dirty="0">
                <a:effectLst/>
                <a:ea typeface="Times New Roman" panose="02020603050405020304" pitchFamily="18" charset="0"/>
              </a:rPr>
              <a:t>2023 IEEE International Conference on Electrical, Automation and Computer Engineering (ICEACE)</a:t>
            </a:r>
            <a:r>
              <a:rPr lang="en-IN" sz="1600" dirty="0">
                <a:effectLst/>
                <a:ea typeface="Times New Roman" panose="02020603050405020304" pitchFamily="18" charset="0"/>
              </a:rPr>
              <a:t>, Changchun, China, 2023.</a:t>
            </a:r>
            <a:endParaRPr lang="en-IN" sz="1400" dirty="0">
              <a:effectLst/>
              <a:ea typeface="Calibri" panose="020F0502020204030204" pitchFamily="34" charset="0"/>
            </a:endParaRPr>
          </a:p>
          <a:p>
            <a:pPr marL="457200" algn="just">
              <a:lnSpc>
                <a:spcPct val="107000"/>
              </a:lnSpc>
              <a:buNone/>
            </a:pPr>
            <a:r>
              <a:rPr lang="en-IN" sz="1600" dirty="0">
                <a:effectLst/>
                <a:ea typeface="Times New Roman" panose="02020603050405020304" pitchFamily="18" charset="0"/>
              </a:rPr>
              <a:t> </a:t>
            </a:r>
            <a:endParaRPr lang="en-IN" sz="1400" dirty="0">
              <a:effectLst/>
              <a:ea typeface="Calibri" panose="020F0502020204030204" pitchFamily="34" charset="0"/>
            </a:endParaRPr>
          </a:p>
          <a:p>
            <a:pPr marL="342900" lvl="0" indent="-342900" algn="just">
              <a:lnSpc>
                <a:spcPct val="107000"/>
              </a:lnSpc>
              <a:buFont typeface="Symbol" panose="05050102010706020507" pitchFamily="18" charset="2"/>
              <a:buChar char=""/>
            </a:pPr>
            <a:r>
              <a:rPr lang="en-IN" sz="1600" dirty="0">
                <a:effectLst/>
                <a:ea typeface="Times New Roman" panose="02020603050405020304" pitchFamily="18" charset="0"/>
              </a:rPr>
              <a:t>S. Das, S. Saxena and N. K. Rout. (2021) </a:t>
            </a:r>
            <a:r>
              <a:rPr lang="en-IN" sz="1600" b="1" dirty="0">
                <a:effectLst/>
                <a:ea typeface="Times New Roman" panose="02020603050405020304" pitchFamily="18" charset="0"/>
              </a:rPr>
              <a:t>“Low-Cost Smart-Glass using ESP-32”</a:t>
            </a:r>
            <a:r>
              <a:rPr lang="en-IN" sz="1600" dirty="0">
                <a:effectLst/>
                <a:ea typeface="Times New Roman" panose="02020603050405020304" pitchFamily="18" charset="0"/>
              </a:rPr>
              <a:t>, </a:t>
            </a:r>
            <a:r>
              <a:rPr lang="en-IN" sz="1600" i="1" dirty="0">
                <a:effectLst/>
                <a:ea typeface="Times New Roman" panose="02020603050405020304" pitchFamily="18" charset="0"/>
              </a:rPr>
              <a:t>2021 IEEE 2nd International Conference on Applied Electromagnetics, Signal Processing, &amp; Communication (AESPC)</a:t>
            </a:r>
            <a:r>
              <a:rPr lang="en-IN" sz="1600" dirty="0">
                <a:effectLst/>
                <a:ea typeface="Times New Roman" panose="02020603050405020304" pitchFamily="18" charset="0"/>
              </a:rPr>
              <a:t>, Bhubaneswar, India, 2021.</a:t>
            </a:r>
            <a:endParaRPr lang="en-IN" sz="1400" dirty="0">
              <a:effectLst/>
              <a:ea typeface="Calibri" panose="020F0502020204030204" pitchFamily="34" charset="0"/>
            </a:endParaRPr>
          </a:p>
          <a:p>
            <a:pPr marL="457200" algn="just">
              <a:lnSpc>
                <a:spcPct val="107000"/>
              </a:lnSpc>
              <a:buNone/>
            </a:pPr>
            <a:r>
              <a:rPr lang="en-IN" sz="1600" dirty="0">
                <a:effectLst/>
                <a:ea typeface="Times New Roman" panose="02020603050405020304" pitchFamily="18" charset="0"/>
              </a:rPr>
              <a:t> </a:t>
            </a:r>
            <a:endParaRPr lang="en-IN" sz="1400" dirty="0">
              <a:effectLst/>
              <a:ea typeface="Calibri" panose="020F0502020204030204" pitchFamily="34" charset="0"/>
            </a:endParaRPr>
          </a:p>
          <a:p>
            <a:pPr marL="342900" lvl="0" indent="-342900" algn="just">
              <a:lnSpc>
                <a:spcPct val="107000"/>
              </a:lnSpc>
              <a:spcAft>
                <a:spcPts val="800"/>
              </a:spcAft>
              <a:buFont typeface="Symbol" panose="05050102010706020507" pitchFamily="18" charset="2"/>
              <a:buChar char=""/>
            </a:pPr>
            <a:r>
              <a:rPr lang="en-IN" sz="1600" dirty="0">
                <a:effectLst/>
                <a:ea typeface="Times New Roman" panose="02020603050405020304" pitchFamily="18" charset="0"/>
              </a:rPr>
              <a:t>N. M. Kumar, P. R. Krishna, P. K. Pagadala and N. M. Saravana Kumar. (2018) </a:t>
            </a:r>
            <a:r>
              <a:rPr lang="en-IN" sz="1600" b="1" dirty="0">
                <a:effectLst/>
                <a:ea typeface="Times New Roman" panose="02020603050405020304" pitchFamily="18" charset="0"/>
              </a:rPr>
              <a:t>“Use of Smart Glasses in Education-A Study”</a:t>
            </a:r>
            <a:r>
              <a:rPr lang="en-IN" sz="1600" dirty="0">
                <a:effectLst/>
                <a:ea typeface="Times New Roman" panose="02020603050405020304" pitchFamily="18" charset="0"/>
              </a:rPr>
              <a:t>, </a:t>
            </a:r>
            <a:r>
              <a:rPr lang="en-IN" sz="1600" i="1" dirty="0">
                <a:effectLst/>
                <a:ea typeface="Times New Roman" panose="02020603050405020304" pitchFamily="18" charset="0"/>
              </a:rPr>
              <a:t>2018 2nd International Conference on I-SMAC (IoT in Social, Mobile, Analytics and Cloud) (I-SMAC)</a:t>
            </a:r>
            <a:r>
              <a:rPr lang="en-IN" sz="1600" dirty="0">
                <a:effectLst/>
                <a:ea typeface="Times New Roman" panose="02020603050405020304" pitchFamily="18" charset="0"/>
              </a:rPr>
              <a:t>, Palladam, India, 2018.</a:t>
            </a:r>
            <a:endParaRPr lang="en-IN" sz="1400" dirty="0">
              <a:effectLst/>
              <a:ea typeface="Calibri" panose="020F050202020403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08002" y="2767280"/>
            <a:ext cx="4575996" cy="1323439"/>
          </a:xfrm>
          <a:prstGeom prst="rect">
            <a:avLst/>
          </a:prstGeom>
          <a:noFill/>
        </p:spPr>
        <p:txBody>
          <a:bodyPr wrap="none" rtlCol="0">
            <a:spAutoFit/>
          </a:bodyPr>
          <a:lstStyle/>
          <a:p>
            <a:r>
              <a:rPr lang="en-US" sz="8000" b="1" dirty="0">
                <a:solidFill>
                  <a:srgbClr val="DB2033"/>
                </a:solidFill>
              </a:rPr>
              <a:t>Thank You</a:t>
            </a:r>
            <a:endParaRPr lang="en-IN" sz="8000" b="1" dirty="0">
              <a:solidFill>
                <a:srgbClr val="DB2033"/>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5"/>
          <p:cNvSpPr txBox="1"/>
          <p:nvPr/>
        </p:nvSpPr>
        <p:spPr>
          <a:xfrm>
            <a:off x="1824135" y="1567742"/>
            <a:ext cx="9781592" cy="5290258"/>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
            </a:pPr>
            <a:r>
              <a:rPr lang="en-US" sz="1400" dirty="0">
                <a:cs typeface="Times New Roman" panose="02020603050405020304" pitchFamily="18" charset="0"/>
              </a:rPr>
              <a:t>Motivation</a:t>
            </a:r>
            <a:endParaRPr lang="en-US" sz="1400" dirty="0">
              <a:cs typeface="Times New Roman" panose="02020603050405020304" pitchFamily="18" charset="0"/>
            </a:endParaRPr>
          </a:p>
          <a:p>
            <a:pPr>
              <a:lnSpc>
                <a:spcPct val="150000"/>
              </a:lnSpc>
              <a:buFont typeface="Wingdings" panose="05000000000000000000" pitchFamily="2" charset="2"/>
              <a:buChar char="§"/>
            </a:pPr>
            <a:r>
              <a:rPr lang="en-US" sz="1400" dirty="0">
                <a:cs typeface="Times New Roman" panose="02020603050405020304" pitchFamily="18" charset="0"/>
              </a:rPr>
              <a:t>Objectives</a:t>
            </a:r>
            <a:endParaRPr lang="en-US" sz="1400" dirty="0">
              <a:cs typeface="Times New Roman" panose="02020603050405020304" pitchFamily="18" charset="0"/>
            </a:endParaRPr>
          </a:p>
          <a:p>
            <a:pPr>
              <a:lnSpc>
                <a:spcPct val="150000"/>
              </a:lnSpc>
              <a:buFont typeface="Wingdings" panose="05000000000000000000" pitchFamily="2" charset="2"/>
              <a:buChar char="§"/>
            </a:pPr>
            <a:r>
              <a:rPr lang="en-US" sz="1400" dirty="0">
                <a:cs typeface="Times New Roman" panose="02020603050405020304" pitchFamily="18" charset="0"/>
              </a:rPr>
              <a:t>Literature Survey</a:t>
            </a:r>
            <a:endParaRPr lang="en-US" sz="1400" dirty="0">
              <a:cs typeface="Times New Roman" panose="02020603050405020304" pitchFamily="18" charset="0"/>
            </a:endParaRPr>
          </a:p>
          <a:p>
            <a:pPr>
              <a:lnSpc>
                <a:spcPct val="150000"/>
              </a:lnSpc>
              <a:buFont typeface="Wingdings" panose="05000000000000000000" pitchFamily="2" charset="2"/>
              <a:buChar char="§"/>
            </a:pPr>
            <a:r>
              <a:rPr lang="en-US" sz="1400" dirty="0">
                <a:cs typeface="Times New Roman" panose="02020603050405020304" pitchFamily="18" charset="0"/>
              </a:rPr>
              <a:t>Selected Existing Methodology Scope</a:t>
            </a:r>
            <a:endParaRPr lang="en-US" sz="1400" dirty="0">
              <a:cs typeface="Times New Roman" panose="02020603050405020304" pitchFamily="18" charset="0"/>
            </a:endParaRPr>
          </a:p>
          <a:p>
            <a:pPr>
              <a:lnSpc>
                <a:spcPct val="150000"/>
              </a:lnSpc>
              <a:buFont typeface="Wingdings" panose="05000000000000000000" pitchFamily="2" charset="2"/>
              <a:buChar char="§"/>
            </a:pPr>
            <a:r>
              <a:rPr lang="en-US" sz="1400" dirty="0">
                <a:cs typeface="Times New Roman" panose="02020603050405020304" pitchFamily="18" charset="0"/>
              </a:rPr>
              <a:t>Problem Statement</a:t>
            </a:r>
            <a:endParaRPr lang="en-US" sz="1400" dirty="0">
              <a:cs typeface="Times New Roman" panose="02020603050405020304" pitchFamily="18" charset="0"/>
            </a:endParaRPr>
          </a:p>
          <a:p>
            <a:pPr>
              <a:lnSpc>
                <a:spcPct val="150000"/>
              </a:lnSpc>
              <a:buFont typeface="Wingdings" panose="05000000000000000000" pitchFamily="2" charset="2"/>
              <a:buChar char="§"/>
            </a:pPr>
            <a:r>
              <a:rPr lang="en-US" sz="1400" dirty="0">
                <a:cs typeface="Times New Roman" panose="02020603050405020304" pitchFamily="18" charset="0"/>
              </a:rPr>
              <a:t>Abstract of the Proposed Project</a:t>
            </a:r>
            <a:endParaRPr lang="en-US" sz="1400" dirty="0">
              <a:cs typeface="Times New Roman" panose="02020603050405020304" pitchFamily="18" charset="0"/>
            </a:endParaRPr>
          </a:p>
          <a:p>
            <a:pPr>
              <a:lnSpc>
                <a:spcPct val="150000"/>
              </a:lnSpc>
              <a:buFont typeface="Wingdings" panose="05000000000000000000" pitchFamily="2" charset="2"/>
              <a:buChar char="§"/>
            </a:pPr>
            <a:r>
              <a:rPr lang="en-US" sz="1400" dirty="0">
                <a:cs typeface="Times New Roman" panose="02020603050405020304" pitchFamily="18" charset="0"/>
              </a:rPr>
              <a:t>Introduction</a:t>
            </a:r>
            <a:endParaRPr lang="en-US" sz="1400" dirty="0">
              <a:cs typeface="Times New Roman" panose="02020603050405020304" pitchFamily="18" charset="0"/>
            </a:endParaRPr>
          </a:p>
          <a:p>
            <a:pPr>
              <a:lnSpc>
                <a:spcPct val="150000"/>
              </a:lnSpc>
              <a:buFont typeface="Wingdings" panose="05000000000000000000" pitchFamily="2" charset="2"/>
              <a:buChar char="§"/>
            </a:pPr>
            <a:r>
              <a:rPr lang="en-US" sz="1400" dirty="0">
                <a:cs typeface="Times New Roman" panose="02020603050405020304" pitchFamily="18" charset="0"/>
              </a:rPr>
              <a:t>Proposed Methodology with Block Diagram and Structural Diagram </a:t>
            </a:r>
            <a:endParaRPr lang="en-US" sz="1400" dirty="0">
              <a:cs typeface="Times New Roman" panose="02020603050405020304" pitchFamily="18" charset="0"/>
            </a:endParaRPr>
          </a:p>
          <a:p>
            <a:pPr>
              <a:lnSpc>
                <a:spcPct val="150000"/>
              </a:lnSpc>
              <a:buFont typeface="Wingdings" panose="05000000000000000000" pitchFamily="2" charset="2"/>
              <a:buChar char="§"/>
            </a:pPr>
            <a:r>
              <a:rPr lang="en-US" sz="1400" dirty="0">
                <a:cs typeface="Times New Roman" panose="02020603050405020304" pitchFamily="18" charset="0"/>
              </a:rPr>
              <a:t>Time Schedule of Work Progress </a:t>
            </a:r>
            <a:endParaRPr lang="en-US" sz="1400" dirty="0">
              <a:cs typeface="Times New Roman" panose="02020603050405020304" pitchFamily="18" charset="0"/>
            </a:endParaRPr>
          </a:p>
          <a:p>
            <a:pPr>
              <a:lnSpc>
                <a:spcPct val="150000"/>
              </a:lnSpc>
              <a:buFont typeface="Wingdings" panose="05000000000000000000" pitchFamily="2" charset="2"/>
              <a:buChar char="§"/>
            </a:pPr>
            <a:r>
              <a:rPr lang="en-US" sz="1400" dirty="0">
                <a:cs typeface="Times New Roman" panose="02020603050405020304" pitchFamily="18" charset="0"/>
              </a:rPr>
              <a:t>Results </a:t>
            </a:r>
            <a:endParaRPr lang="en-US" sz="1400" dirty="0">
              <a:cs typeface="Times New Roman" panose="02020603050405020304" pitchFamily="18" charset="0"/>
            </a:endParaRPr>
          </a:p>
          <a:p>
            <a:pPr>
              <a:lnSpc>
                <a:spcPct val="150000"/>
              </a:lnSpc>
              <a:buFont typeface="Wingdings" panose="05000000000000000000" pitchFamily="2" charset="2"/>
              <a:buChar char="§"/>
            </a:pPr>
            <a:r>
              <a:rPr lang="en-US" sz="1400" dirty="0">
                <a:cs typeface="Times New Roman" panose="02020603050405020304" pitchFamily="18" charset="0"/>
              </a:rPr>
              <a:t>Conclusion</a:t>
            </a:r>
            <a:endParaRPr lang="en-US" sz="1400" dirty="0">
              <a:cs typeface="Times New Roman" panose="02020603050405020304" pitchFamily="18" charset="0"/>
            </a:endParaRPr>
          </a:p>
          <a:p>
            <a:pPr>
              <a:lnSpc>
                <a:spcPct val="150000"/>
              </a:lnSpc>
              <a:buFont typeface="Wingdings" panose="05000000000000000000" pitchFamily="2" charset="2"/>
              <a:buChar char="§"/>
            </a:pPr>
            <a:r>
              <a:rPr lang="en-US" sz="1400" dirty="0">
                <a:cs typeface="Times New Roman" panose="02020603050405020304" pitchFamily="18" charset="0"/>
              </a:rPr>
              <a:t>References</a:t>
            </a:r>
            <a:endParaRPr lang="en-US" sz="1400" dirty="0">
              <a:cs typeface="Times New Roman" panose="02020603050405020304" pitchFamily="18" charset="0"/>
            </a:endParaRPr>
          </a:p>
        </p:txBody>
      </p:sp>
      <p:sp>
        <p:nvSpPr>
          <p:cNvPr id="3" name="Title 1"/>
          <p:cNvSpPr txBox="1"/>
          <p:nvPr/>
        </p:nvSpPr>
        <p:spPr>
          <a:xfrm>
            <a:off x="1424473" y="1306785"/>
            <a:ext cx="10972800" cy="3539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u="sng" dirty="0">
                <a:latin typeface="+mn-lt"/>
              </a:rPr>
              <a:t>CONTENTS</a:t>
            </a:r>
            <a:endParaRPr lang="en-US" sz="1800" b="1" u="sng" dirty="0">
              <a:latin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609600" y="1581958"/>
            <a:ext cx="10972800" cy="3539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en-US" sz="2400" b="1" i="0" u="sng" strike="noStrike" kern="1200" cap="none" spc="0" normalizeH="0" baseline="0" noProof="0" dirty="0">
                <a:ln>
                  <a:noFill/>
                </a:ln>
                <a:solidFill>
                  <a:prstClr val="black"/>
                </a:solidFill>
                <a:effectLst/>
                <a:uLnTx/>
                <a:uFillTx/>
                <a:latin typeface="Calibri" panose="020F0502020204030204"/>
                <a:ea typeface="+mj-ea"/>
                <a:cs typeface="+mj-cs"/>
              </a:rPr>
              <a:t>MOTIVATION</a:t>
            </a:r>
            <a:endParaRPr kumimoji="0" lang="en-US" sz="2400" b="1" i="0" u="sng" strike="noStrike" kern="1200" cap="none" spc="0" normalizeH="0" baseline="0" noProof="0" dirty="0">
              <a:ln>
                <a:noFill/>
              </a:ln>
              <a:solidFill>
                <a:prstClr val="black"/>
              </a:solidFill>
              <a:effectLst/>
              <a:uLnTx/>
              <a:uFillTx/>
              <a:latin typeface="Calibri" panose="020F0502020204030204"/>
              <a:ea typeface="+mj-ea"/>
              <a:cs typeface="+mj-cs"/>
            </a:endParaRPr>
          </a:p>
        </p:txBody>
      </p:sp>
      <p:sp>
        <p:nvSpPr>
          <p:cNvPr id="4" name="TextBox 3"/>
          <p:cNvSpPr txBox="1"/>
          <p:nvPr/>
        </p:nvSpPr>
        <p:spPr>
          <a:xfrm>
            <a:off x="1435769" y="2106668"/>
            <a:ext cx="9320462" cy="1477328"/>
          </a:xfrm>
          <a:prstGeom prst="rect">
            <a:avLst/>
          </a:prstGeom>
          <a:noFill/>
        </p:spPr>
        <p:txBody>
          <a:bodyPr wrap="square">
            <a:spAutoFit/>
          </a:bodyPr>
          <a:lstStyle/>
          <a:p>
            <a:pPr algn="just"/>
            <a:r>
              <a:rPr lang="en-US" dirty="0"/>
              <a:t>With the increasing reliance on smartphones and computers for learning, distractions from ads and apps have become a major barrier to focused education. AIris: Smart Glasses for Smarter Learning aims to provide </a:t>
            </a:r>
            <a:r>
              <a:rPr lang="en-US" b="1" dirty="0"/>
              <a:t>a hands-free, distraction-free</a:t>
            </a:r>
            <a:r>
              <a:rPr lang="en-US" dirty="0"/>
              <a:t> learning experience by delivering real-time AI-powered responses directly to the user’s view. This ensures </a:t>
            </a:r>
            <a:r>
              <a:rPr lang="en-US" b="1" dirty="0"/>
              <a:t>immediate access to information</a:t>
            </a:r>
            <a:r>
              <a:rPr lang="en-US" dirty="0"/>
              <a:t> while maintaining </a:t>
            </a:r>
            <a:r>
              <a:rPr lang="en-US" b="1" dirty="0"/>
              <a:t>focus and efficiency</a:t>
            </a:r>
            <a:r>
              <a:rPr lang="en-US" dirty="0"/>
              <a:t>.</a:t>
            </a:r>
            <a:endParaRPr lang="en-IN" dirty="0"/>
          </a:p>
        </p:txBody>
      </p:sp>
      <p:pic>
        <p:nvPicPr>
          <p:cNvPr id="6" name="Picture 5"/>
          <p:cNvPicPr>
            <a:picLocks noChangeAspect="1"/>
          </p:cNvPicPr>
          <p:nvPr/>
        </p:nvPicPr>
        <p:blipFill>
          <a:blip r:embed="rId1"/>
          <a:stretch>
            <a:fillRect/>
          </a:stretch>
        </p:blipFill>
        <p:spPr>
          <a:xfrm>
            <a:off x="3657600" y="3754745"/>
            <a:ext cx="4876800" cy="2552700"/>
          </a:xfrm>
          <a:prstGeom prst="rect">
            <a:avLst/>
          </a:prstGeom>
          <a:ln w="57150">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609600" y="1533832"/>
            <a:ext cx="10972800" cy="3539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u="sng" dirty="0">
                <a:latin typeface="+mn-lt"/>
              </a:rPr>
              <a:t>OBJECTIVES</a:t>
            </a:r>
            <a:endParaRPr lang="en-US" sz="2400" b="1" u="sng" dirty="0">
              <a:latin typeface="+mn-lt"/>
            </a:endParaRPr>
          </a:p>
        </p:txBody>
      </p:sp>
      <p:sp>
        <p:nvSpPr>
          <p:cNvPr id="4" name="Rectangle 2"/>
          <p:cNvSpPr>
            <a:spLocks noChangeArrowheads="1"/>
          </p:cNvSpPr>
          <p:nvPr/>
        </p:nvSpPr>
        <p:spPr bwMode="auto">
          <a:xfrm>
            <a:off x="1058779" y="2118627"/>
            <a:ext cx="10074442"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just"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Develop a wearable AI-powered learning assistant</a:t>
            </a:r>
            <a:r>
              <a:rPr kumimoji="0" lang="en-US" altLang="en-US" sz="1600" b="0" i="0" u="none" strike="noStrike" cap="none" normalizeH="0" baseline="0" dirty="0">
                <a:ln>
                  <a:noFill/>
                </a:ln>
                <a:solidFill>
                  <a:schemeClr val="tx1"/>
                </a:solidFill>
                <a:effectLst/>
                <a:latin typeface="Arial" panose="020B0604020202020204" pitchFamily="34" charset="0"/>
              </a:rPr>
              <a:t> using an </a:t>
            </a:r>
            <a:r>
              <a:rPr kumimoji="0" lang="en-US" altLang="en-US" sz="1600" b="1" i="0" u="none" strike="noStrike" cap="none" normalizeH="0" baseline="0" dirty="0">
                <a:ln>
                  <a:noFill/>
                </a:ln>
                <a:solidFill>
                  <a:schemeClr val="tx1"/>
                </a:solidFill>
                <a:effectLst/>
                <a:latin typeface="Arial" panose="020B0604020202020204" pitchFamily="34" charset="0"/>
              </a:rPr>
              <a:t>ESP32 microcontroller</a:t>
            </a:r>
            <a:r>
              <a:rPr kumimoji="0" lang="en-US" altLang="en-US" sz="1600" b="0" i="0" u="none" strike="noStrike" cap="none" normalizeH="0" baseline="0" dirty="0">
                <a:ln>
                  <a:noFill/>
                </a:ln>
                <a:solidFill>
                  <a:schemeClr val="tx1"/>
                </a:solidFill>
                <a:effectLst/>
                <a:latin typeface="Arial" panose="020B0604020202020204" pitchFamily="34" charset="0"/>
              </a:rPr>
              <a:t> for processing, an </a:t>
            </a:r>
            <a:r>
              <a:rPr kumimoji="0" lang="en-US" altLang="en-US" sz="1600" b="1" i="0" u="none" strike="noStrike" cap="none" normalizeH="0" baseline="0" dirty="0">
                <a:ln>
                  <a:noFill/>
                </a:ln>
                <a:solidFill>
                  <a:schemeClr val="tx1"/>
                </a:solidFill>
                <a:effectLst/>
                <a:latin typeface="Arial" panose="020B0604020202020204" pitchFamily="34" charset="0"/>
              </a:rPr>
              <a:t>OLED display</a:t>
            </a:r>
            <a:r>
              <a:rPr kumimoji="0" lang="en-US" altLang="en-US" sz="1600" b="0" i="0" u="none" strike="noStrike" cap="none" normalizeH="0" baseline="0" dirty="0">
                <a:ln>
                  <a:noFill/>
                </a:ln>
                <a:solidFill>
                  <a:schemeClr val="tx1"/>
                </a:solidFill>
                <a:effectLst/>
                <a:latin typeface="Arial" panose="020B0604020202020204" pitchFamily="34" charset="0"/>
              </a:rPr>
              <a:t> for visual output, and an </a:t>
            </a:r>
            <a:r>
              <a:rPr kumimoji="0" lang="en-US" altLang="en-US" sz="1600" b="1" i="0" u="none" strike="noStrike" cap="none" normalizeH="0" baseline="0" dirty="0">
                <a:ln>
                  <a:noFill/>
                </a:ln>
                <a:solidFill>
                  <a:schemeClr val="tx1"/>
                </a:solidFill>
                <a:effectLst/>
                <a:latin typeface="Arial" panose="020B0604020202020204" pitchFamily="34" charset="0"/>
              </a:rPr>
              <a:t>I2S MEMS microphone</a:t>
            </a:r>
            <a:r>
              <a:rPr kumimoji="0" lang="en-US" altLang="en-US" sz="1600" b="0" i="0" u="none" strike="noStrike" cap="none" normalizeH="0" baseline="0" dirty="0">
                <a:ln>
                  <a:noFill/>
                </a:ln>
                <a:solidFill>
                  <a:schemeClr val="tx1"/>
                </a:solidFill>
                <a:effectLst/>
                <a:latin typeface="Arial" panose="020B0604020202020204" pitchFamily="34" charset="0"/>
              </a:rPr>
              <a:t> for capturing high-quality voice input with minimal noise.</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Enable real-time speech-to-text conversion</a:t>
            </a:r>
            <a:r>
              <a:rPr kumimoji="0" lang="en-US" altLang="en-US" sz="1600" b="0" i="0" u="none" strike="noStrike" cap="none" normalizeH="0" baseline="0" dirty="0">
                <a:ln>
                  <a:noFill/>
                </a:ln>
                <a:solidFill>
                  <a:schemeClr val="tx1"/>
                </a:solidFill>
                <a:effectLst/>
                <a:latin typeface="Arial" panose="020B0604020202020204" pitchFamily="34" charset="0"/>
              </a:rPr>
              <a:t> by implementing </a:t>
            </a:r>
            <a:r>
              <a:rPr kumimoji="0" lang="en-US" altLang="en-US" sz="1600" b="1" i="0" u="none" strike="noStrike" cap="none" normalizeH="0" baseline="0" dirty="0">
                <a:ln>
                  <a:noFill/>
                </a:ln>
                <a:solidFill>
                  <a:schemeClr val="tx1"/>
                </a:solidFill>
                <a:effectLst/>
                <a:latin typeface="Arial" panose="020B0604020202020204" pitchFamily="34" charset="0"/>
              </a:rPr>
              <a:t>cloud-based APIs</a:t>
            </a:r>
            <a:r>
              <a:rPr kumimoji="0" lang="en-US" altLang="en-US" sz="1600" b="0" i="0" u="none" strike="noStrike" cap="none" normalizeH="0" baseline="0" dirty="0">
                <a:ln>
                  <a:noFill/>
                </a:ln>
                <a:solidFill>
                  <a:schemeClr val="tx1"/>
                </a:solidFill>
                <a:effectLst/>
                <a:latin typeface="Arial" panose="020B0604020202020204" pitchFamily="34" charset="0"/>
              </a:rPr>
              <a:t> like Google Speech-to-Text or Deepgram, ensuring </a:t>
            </a:r>
            <a:r>
              <a:rPr kumimoji="0" lang="en-US" altLang="en-US" sz="1600" b="1" i="0" u="none" strike="noStrike" cap="none" normalizeH="0" baseline="0" dirty="0">
                <a:ln>
                  <a:noFill/>
                </a:ln>
                <a:solidFill>
                  <a:schemeClr val="tx1"/>
                </a:solidFill>
                <a:effectLst/>
                <a:latin typeface="Arial" panose="020B0604020202020204" pitchFamily="34" charset="0"/>
              </a:rPr>
              <a:t>fast, accurate, and low-latency</a:t>
            </a:r>
            <a:r>
              <a:rPr kumimoji="0" lang="en-US" altLang="en-US" sz="1600" b="0" i="0" u="none" strike="noStrike" cap="none" normalizeH="0" baseline="0" dirty="0">
                <a:ln>
                  <a:noFill/>
                </a:ln>
                <a:solidFill>
                  <a:schemeClr val="tx1"/>
                </a:solidFill>
                <a:effectLst/>
                <a:latin typeface="Arial" panose="020B0604020202020204" pitchFamily="34" charset="0"/>
              </a:rPr>
              <a:t> transcription of spoken input.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Integrate AI models (ChatGPT/Gemini) for instant query resolution</a:t>
            </a:r>
            <a:r>
              <a:rPr kumimoji="0" lang="en-US" altLang="en-US" sz="1600" b="0" i="0" u="none" strike="noStrike" cap="none" normalizeH="0" baseline="0" dirty="0">
                <a:ln>
                  <a:noFill/>
                </a:ln>
                <a:solidFill>
                  <a:schemeClr val="tx1"/>
                </a:solidFill>
                <a:effectLst/>
                <a:latin typeface="Arial" panose="020B0604020202020204" pitchFamily="34" charset="0"/>
              </a:rPr>
              <a:t> by leveraging </a:t>
            </a:r>
            <a:r>
              <a:rPr kumimoji="0" lang="en-US" altLang="en-US" sz="1600" b="1" i="0" u="none" strike="noStrike" cap="none" normalizeH="0" baseline="0" dirty="0">
                <a:ln>
                  <a:noFill/>
                </a:ln>
                <a:solidFill>
                  <a:schemeClr val="tx1"/>
                </a:solidFill>
                <a:effectLst/>
                <a:latin typeface="Arial" panose="020B0604020202020204" pitchFamily="34" charset="0"/>
              </a:rPr>
              <a:t>Wi-Fi connectivity on the ESP32</a:t>
            </a:r>
            <a:r>
              <a:rPr kumimoji="0" lang="en-US" altLang="en-US" sz="1600" b="0" i="0" u="none" strike="noStrike" cap="none" normalizeH="0" baseline="0" dirty="0">
                <a:ln>
                  <a:noFill/>
                </a:ln>
                <a:solidFill>
                  <a:schemeClr val="tx1"/>
                </a:solidFill>
                <a:effectLst/>
                <a:latin typeface="Arial" panose="020B0604020202020204" pitchFamily="34" charset="0"/>
              </a:rPr>
              <a:t>, allowing users to receive </a:t>
            </a:r>
            <a:r>
              <a:rPr kumimoji="0" lang="en-US" altLang="en-US" sz="1600" b="1" i="0" u="none" strike="noStrike" cap="none" normalizeH="0" baseline="0" dirty="0">
                <a:ln>
                  <a:noFill/>
                </a:ln>
                <a:solidFill>
                  <a:schemeClr val="tx1"/>
                </a:solidFill>
                <a:effectLst/>
                <a:latin typeface="Arial" panose="020B0604020202020204" pitchFamily="34" charset="0"/>
              </a:rPr>
              <a:t>reliable, AI-generated responses</a:t>
            </a:r>
            <a:r>
              <a:rPr kumimoji="0" lang="en-US" altLang="en-US" sz="1600" b="0" i="0" u="none" strike="noStrike" cap="none" normalizeH="0" baseline="0" dirty="0">
                <a:ln>
                  <a:noFill/>
                </a:ln>
                <a:solidFill>
                  <a:schemeClr val="tx1"/>
                </a:solidFill>
                <a:effectLst/>
                <a:latin typeface="Arial" panose="020B0604020202020204" pitchFamily="34" charset="0"/>
              </a:rPr>
              <a:t> within seconds.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Ensure a distraction-free learning experience</a:t>
            </a:r>
            <a:r>
              <a:rPr kumimoji="0" lang="en-US" altLang="en-US" sz="1600" b="0" i="0" u="none" strike="noStrike" cap="none" normalizeH="0" baseline="0" dirty="0">
                <a:ln>
                  <a:noFill/>
                </a:ln>
                <a:solidFill>
                  <a:schemeClr val="tx1"/>
                </a:solidFill>
                <a:effectLst/>
                <a:latin typeface="Arial" panose="020B0604020202020204" pitchFamily="34" charset="0"/>
              </a:rPr>
              <a:t> by eliminating ads, notifications, and unnecessary apps, allowing users to focus solely on </a:t>
            </a:r>
            <a:r>
              <a:rPr kumimoji="0" lang="en-US" altLang="en-US" sz="1600" b="1" i="0" u="none" strike="noStrike" cap="none" normalizeH="0" baseline="0" dirty="0">
                <a:ln>
                  <a:noFill/>
                </a:ln>
                <a:solidFill>
                  <a:schemeClr val="tx1"/>
                </a:solidFill>
                <a:effectLst/>
                <a:latin typeface="Arial" panose="020B0604020202020204" pitchFamily="34" charset="0"/>
              </a:rPr>
              <a:t>educational content without interruptions</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Enhance accessibility for students, researchers, and professionals</a:t>
            </a:r>
            <a:r>
              <a:rPr kumimoji="0" lang="en-US" altLang="en-US" sz="1600" b="0" i="0" u="none" strike="noStrike" cap="none" normalizeH="0" baseline="0" dirty="0">
                <a:ln>
                  <a:noFill/>
                </a:ln>
                <a:solidFill>
                  <a:schemeClr val="tx1"/>
                </a:solidFill>
                <a:effectLst/>
                <a:latin typeface="Arial" panose="020B0604020202020204" pitchFamily="34" charset="0"/>
              </a:rPr>
              <a:t> by offering </a:t>
            </a:r>
            <a:r>
              <a:rPr kumimoji="0" lang="en-US" altLang="en-US" sz="1600" b="1" i="0" u="none" strike="noStrike" cap="none" normalizeH="0" baseline="0" dirty="0">
                <a:ln>
                  <a:noFill/>
                </a:ln>
                <a:solidFill>
                  <a:schemeClr val="tx1"/>
                </a:solidFill>
                <a:effectLst/>
                <a:latin typeface="Arial" panose="020B0604020202020204" pitchFamily="34" charset="0"/>
              </a:rPr>
              <a:t>hands-free, on-demand information retrieval</a:t>
            </a:r>
            <a:r>
              <a:rPr kumimoji="0" lang="en-US" altLang="en-US" sz="1600" b="0" i="0" u="none" strike="noStrike" cap="none" normalizeH="0" baseline="0" dirty="0">
                <a:ln>
                  <a:noFill/>
                </a:ln>
                <a:solidFill>
                  <a:schemeClr val="tx1"/>
                </a:solidFill>
                <a:effectLst/>
                <a:latin typeface="Arial" panose="020B0604020202020204" pitchFamily="34" charset="0"/>
              </a:rPr>
              <a:t>, reducing the need for smartphones or laptops during learning sessions.</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609600" y="1386348"/>
            <a:ext cx="10972800" cy="3539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u="sng" dirty="0">
                <a:latin typeface="+mn-lt"/>
              </a:rPr>
              <a:t>LITERATURE SURVEY</a:t>
            </a:r>
            <a:endParaRPr lang="en-US" sz="2400" b="1" u="sng" dirty="0">
              <a:latin typeface="+mn-lt"/>
            </a:endParaRPr>
          </a:p>
        </p:txBody>
      </p:sp>
      <p:graphicFrame>
        <p:nvGraphicFramePr>
          <p:cNvPr id="6" name="Table 5"/>
          <p:cNvGraphicFramePr>
            <a:graphicFrameLocks noGrp="1"/>
          </p:cNvGraphicFramePr>
          <p:nvPr/>
        </p:nvGraphicFramePr>
        <p:xfrm>
          <a:off x="834190" y="1836002"/>
          <a:ext cx="10523620" cy="4286334"/>
        </p:xfrm>
        <a:graphic>
          <a:graphicData uri="http://schemas.openxmlformats.org/drawingml/2006/table">
            <a:tbl>
              <a:tblPr>
                <a:tableStyleId>{5202B0CA-FC54-4496-8BCA-5EF66A818D29}</a:tableStyleId>
              </a:tblPr>
              <a:tblGrid>
                <a:gridCol w="1571705"/>
                <a:gridCol w="1790383"/>
                <a:gridCol w="1790383"/>
                <a:gridCol w="1790383"/>
                <a:gridCol w="1790383"/>
                <a:gridCol w="1790383"/>
              </a:tblGrid>
              <a:tr h="174761">
                <a:tc>
                  <a:txBody>
                    <a:bodyPr/>
                    <a:lstStyle/>
                    <a:p>
                      <a:r>
                        <a:rPr lang="en-IN" sz="1000" b="1" dirty="0">
                          <a:solidFill>
                            <a:schemeClr val="bg1"/>
                          </a:solidFill>
                        </a:rPr>
                        <a:t>Title</a:t>
                      </a:r>
                      <a:endParaRPr lang="en-IN" sz="1000" b="1" dirty="0">
                        <a:solidFill>
                          <a:schemeClr val="bg1"/>
                        </a:solidFill>
                      </a:endParaRPr>
                    </a:p>
                  </a:txBody>
                  <a:tcPr marL="33216" marR="33216" marT="16608" marB="166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IN" sz="1000" b="1" dirty="0">
                          <a:solidFill>
                            <a:schemeClr val="bg1"/>
                          </a:solidFill>
                        </a:rPr>
                        <a:t>Journal Name</a:t>
                      </a:r>
                      <a:endParaRPr lang="en-IN" sz="1000" b="1" dirty="0">
                        <a:solidFill>
                          <a:schemeClr val="bg1"/>
                        </a:solidFill>
                      </a:endParaRPr>
                    </a:p>
                  </a:txBody>
                  <a:tcPr marL="33216" marR="33216" marT="16608" marB="166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IN" sz="1000" b="1" dirty="0">
                          <a:solidFill>
                            <a:schemeClr val="bg1"/>
                          </a:solidFill>
                        </a:rPr>
                        <a:t>Authors</a:t>
                      </a:r>
                      <a:endParaRPr lang="en-IN" sz="1000" b="1" dirty="0">
                        <a:solidFill>
                          <a:schemeClr val="bg1"/>
                        </a:solidFill>
                      </a:endParaRPr>
                    </a:p>
                  </a:txBody>
                  <a:tcPr marL="33216" marR="33216" marT="16608" marB="166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IN" sz="1000" b="1">
                          <a:solidFill>
                            <a:schemeClr val="bg1"/>
                          </a:solidFill>
                        </a:rPr>
                        <a:t>Year</a:t>
                      </a:r>
                      <a:endParaRPr lang="en-IN" sz="1000" b="1">
                        <a:solidFill>
                          <a:schemeClr val="bg1"/>
                        </a:solidFill>
                      </a:endParaRPr>
                    </a:p>
                  </a:txBody>
                  <a:tcPr marL="33216" marR="33216" marT="16608" marB="166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IN" sz="1000" b="1" dirty="0">
                          <a:solidFill>
                            <a:schemeClr val="bg1"/>
                          </a:solidFill>
                        </a:rPr>
                        <a:t>Technology</a:t>
                      </a:r>
                      <a:endParaRPr lang="en-IN" sz="1000" b="1" dirty="0">
                        <a:solidFill>
                          <a:schemeClr val="bg1"/>
                        </a:solidFill>
                      </a:endParaRPr>
                    </a:p>
                  </a:txBody>
                  <a:tcPr marL="33216" marR="33216" marT="16608" marB="166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IN" sz="1000" b="1" dirty="0">
                          <a:solidFill>
                            <a:schemeClr val="bg1"/>
                          </a:solidFill>
                        </a:rPr>
                        <a:t>Key Findings</a:t>
                      </a:r>
                      <a:endParaRPr lang="en-IN" sz="1000" b="1" dirty="0">
                        <a:solidFill>
                          <a:schemeClr val="bg1"/>
                        </a:solidFill>
                      </a:endParaRPr>
                    </a:p>
                  </a:txBody>
                  <a:tcPr marL="33216" marR="33216" marT="16608" marB="166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r>
              <a:tr h="1062154">
                <a:tc>
                  <a:txBody>
                    <a:bodyPr/>
                    <a:lstStyle/>
                    <a:p>
                      <a:r>
                        <a:rPr lang="en-US" sz="1000" b="1" dirty="0"/>
                        <a:t>Use of Smart Glasses in Education-A Study</a:t>
                      </a:r>
                      <a:endParaRPr lang="en-US" sz="1000" dirty="0"/>
                    </a:p>
                  </a:txBody>
                  <a:tcPr marL="33216" marR="33216" marT="16608" marB="166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000" dirty="0"/>
                        <a:t>2018 2nd International Conference on I-SMAC</a:t>
                      </a:r>
                      <a:endParaRPr lang="en-US" sz="1000" dirty="0"/>
                    </a:p>
                  </a:txBody>
                  <a:tcPr marL="33216" marR="33216" marT="16608" marB="166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fi-FI" sz="1000" dirty="0"/>
                        <a:t>N. M. Kumar, P. R. Krishna, P. K. Pagadala, N. M. Saravana Kumar</a:t>
                      </a:r>
                      <a:endParaRPr lang="fi-FI" sz="1000" dirty="0"/>
                    </a:p>
                  </a:txBody>
                  <a:tcPr marL="33216" marR="33216" marT="16608" marB="166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IN" sz="1000" dirty="0"/>
                        <a:t>2018</a:t>
                      </a:r>
                      <a:endParaRPr lang="en-IN" sz="1000" dirty="0"/>
                    </a:p>
                  </a:txBody>
                  <a:tcPr marL="33216" marR="33216" marT="16608" marB="166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000" dirty="0"/>
                        <a:t>Smart Glasses, Augmented Reality, Head-Mounted Displays (HMD)</a:t>
                      </a:r>
                      <a:endParaRPr lang="en-US" sz="1000" dirty="0"/>
                    </a:p>
                  </a:txBody>
                  <a:tcPr marL="33216" marR="33216" marT="16608" marB="166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000" dirty="0"/>
                        <a:t>Explores applications of smart glasses in education, including lecture recording, AR-based learning, and student concentration evaluation.</a:t>
                      </a:r>
                      <a:endParaRPr lang="en-US" sz="1000" dirty="0"/>
                    </a:p>
                  </a:txBody>
                  <a:tcPr marL="33216" marR="33216" marT="16608" marB="166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914256">
                <a:tc>
                  <a:txBody>
                    <a:bodyPr/>
                    <a:lstStyle/>
                    <a:p>
                      <a:r>
                        <a:rPr lang="en-US" sz="1000" b="1"/>
                        <a:t>Construction of Smart Glasses Assisted Road Sign Recognition System</a:t>
                      </a:r>
                      <a:endParaRPr lang="en-US" sz="1000"/>
                    </a:p>
                  </a:txBody>
                  <a:tcPr marL="33216" marR="33216" marT="16608" marB="166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000" dirty="0"/>
                        <a:t>2023 IEEE International Conference on Electrical, Automation and Computer Engineering (ICEACE)</a:t>
                      </a:r>
                      <a:endParaRPr lang="en-US" sz="1000" dirty="0"/>
                    </a:p>
                  </a:txBody>
                  <a:tcPr marL="33216" marR="33216" marT="16608" marB="166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IN" sz="1000" dirty="0"/>
                        <a:t>K. Wu, Z. Xue</a:t>
                      </a:r>
                      <a:endParaRPr lang="en-IN" sz="1000" dirty="0"/>
                    </a:p>
                  </a:txBody>
                  <a:tcPr marL="33216" marR="33216" marT="16608" marB="166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IN" sz="1000"/>
                        <a:t>2023</a:t>
                      </a:r>
                      <a:endParaRPr lang="en-IN" sz="1000"/>
                    </a:p>
                  </a:txBody>
                  <a:tcPr marL="33216" marR="33216" marT="16608" marB="166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000"/>
                        <a:t>Smart Glasses, Yolov5, Edge AI, Google Coral Board</a:t>
                      </a:r>
                      <a:endParaRPr lang="en-US" sz="1000"/>
                    </a:p>
                  </a:txBody>
                  <a:tcPr marL="33216" marR="33216" marT="16608" marB="166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000"/>
                        <a:t>Develops a road sign recognition system for visually impaired users using smart glasses with an HMD and edge AI processing.</a:t>
                      </a:r>
                      <a:endParaRPr lang="en-US" sz="1000"/>
                    </a:p>
                  </a:txBody>
                  <a:tcPr marL="33216" marR="33216" marT="16608" marB="166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1062154">
                <a:tc>
                  <a:txBody>
                    <a:bodyPr/>
                    <a:lstStyle/>
                    <a:p>
                      <a:r>
                        <a:rPr lang="en-US" sz="1000" b="1" dirty="0"/>
                        <a:t>AI-Powered Smart Glasses for Sensing and Recognition of Human-Robot Walking Environments</a:t>
                      </a:r>
                      <a:endParaRPr lang="en-US" sz="1000" b="1" dirty="0"/>
                    </a:p>
                  </a:txBody>
                  <a:tcPr marL="33216" marR="33216" marT="16608" marB="166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000" dirty="0"/>
                        <a:t>2024 10th IEEE RAS/EMBS International Conference</a:t>
                      </a:r>
                      <a:endParaRPr lang="en-IN" sz="1000" dirty="0"/>
                    </a:p>
                    <a:p>
                      <a:endParaRPr lang="en-IN" dirty="0"/>
                    </a:p>
                  </a:txBody>
                  <a:tcPr marL="33216" marR="33216" marT="16608" marB="166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000" dirty="0"/>
                        <a:t>Daniel Rossos, Alex Mihailidis, Brokoslaw Laschowski</a:t>
                      </a:r>
                      <a:endParaRPr lang="en-US" sz="1000" dirty="0"/>
                    </a:p>
                  </a:txBody>
                  <a:tcPr marL="33216" marR="33216" marT="16608" marB="166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IN" sz="1000" dirty="0"/>
                        <a:t>2024</a:t>
                      </a:r>
                      <a:endParaRPr lang="en-IN" sz="1000" dirty="0"/>
                    </a:p>
                  </a:txBody>
                  <a:tcPr marL="33216" marR="33216" marT="16608" marB="166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IN" sz="1000" dirty="0"/>
                        <a:t>Raspberry Pi Pico, ArduCam HM0360, MobileNetV1, TensorFlow Lite Micro</a:t>
                      </a:r>
                      <a:endParaRPr lang="en-IN" sz="1000" dirty="0"/>
                    </a:p>
                  </a:txBody>
                  <a:tcPr marL="33216" marR="33216" marT="16608" marB="166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000"/>
                        <a:t>Creates smart glasses for classifying walking terrains with 93.6% accuracy using a lightweight CNN model deployed on embedded hardware.</a:t>
                      </a:r>
                      <a:endParaRPr lang="en-US" sz="1000"/>
                    </a:p>
                  </a:txBody>
                  <a:tcPr marL="33216" marR="33216" marT="16608" marB="166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1062154">
                <a:tc>
                  <a:txBody>
                    <a:bodyPr/>
                    <a:lstStyle/>
                    <a:p>
                      <a:r>
                        <a:rPr lang="en-US" sz="1000" b="1"/>
                        <a:t>Advancements in Speech-to-Text Systems for the Hearing Impaired</a:t>
                      </a:r>
                      <a:endParaRPr lang="en-US" sz="1000"/>
                    </a:p>
                  </a:txBody>
                  <a:tcPr marL="33216" marR="33216" marT="16608" marB="166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000"/>
                        <a:t>2024 IEEE North Karnataka Subsection Flagship International Conference (NKCon)</a:t>
                      </a:r>
                      <a:endParaRPr lang="en-US" sz="1000"/>
                    </a:p>
                  </a:txBody>
                  <a:tcPr marL="33216" marR="33216" marT="16608" marB="166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IN" sz="1000"/>
                        <a:t>T. Y. G, N. B G, S. R. M, R. K, L. M. Mohamed</a:t>
                      </a:r>
                      <a:endParaRPr lang="en-IN" sz="1000"/>
                    </a:p>
                  </a:txBody>
                  <a:tcPr marL="33216" marR="33216" marT="16608" marB="166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IN" sz="1000"/>
                        <a:t>2024</a:t>
                      </a:r>
                      <a:endParaRPr lang="en-IN" sz="1000"/>
                    </a:p>
                  </a:txBody>
                  <a:tcPr marL="33216" marR="33216" marT="16608" marB="166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000" dirty="0"/>
                        <a:t>Smart Glasses, Speech-to-Text, Google Speech Recognition, OLED, IoT, Bluetooth</a:t>
                      </a:r>
                      <a:endParaRPr lang="en-US" sz="1000" dirty="0"/>
                    </a:p>
                  </a:txBody>
                  <a:tcPr marL="33216" marR="33216" marT="16608" marB="166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000" dirty="0"/>
                        <a:t>Develops a speech-to-text system for hearing-impaired individuals, displaying transcriptions on an OLED screen embedded in smart glasses.</a:t>
                      </a:r>
                      <a:endParaRPr lang="en-US" sz="1000" dirty="0"/>
                    </a:p>
                  </a:txBody>
                  <a:tcPr marL="33216" marR="33216" marT="16608" marB="166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609600" y="1549874"/>
            <a:ext cx="10972800" cy="3539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u="sng" dirty="0">
                <a:latin typeface="+mn-lt"/>
              </a:rPr>
              <a:t>SELECTED EXISTING METHODOLOGY SCOPE</a:t>
            </a:r>
            <a:endParaRPr lang="en-US" sz="2400" b="1" u="sng" dirty="0">
              <a:latin typeface="+mn-lt"/>
            </a:endParaRPr>
          </a:p>
        </p:txBody>
      </p:sp>
      <p:sp>
        <p:nvSpPr>
          <p:cNvPr id="5" name="Rectangle 2"/>
          <p:cNvSpPr>
            <a:spLocks noChangeArrowheads="1"/>
          </p:cNvSpPr>
          <p:nvPr/>
        </p:nvSpPr>
        <p:spPr bwMode="auto">
          <a:xfrm>
            <a:off x="763555" y="2059076"/>
            <a:ext cx="10664890"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Low-Cost Smart Glass Using ESP32:</a:t>
            </a:r>
            <a:r>
              <a:rPr kumimoji="0" lang="en-US" altLang="en-US" sz="1800" b="0" i="0" u="none" strike="noStrike" cap="none" normalizeH="0" baseline="0" dirty="0">
                <a:ln>
                  <a:noFill/>
                </a:ln>
                <a:solidFill>
                  <a:schemeClr val="tx1"/>
                </a:solidFill>
                <a:effectLst/>
                <a:latin typeface="Arial" panose="020B0604020202020204" pitchFamily="34" charset="0"/>
              </a:rPr>
              <a:t> Budget-friendly, AI-driven smart glasses with ESP32, OV2640 camera, MPU6050, and IR eye-blink detector. Features include object detection with voice output, text/sign-to-speech conversion, and obstacle avoidance.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Meta’s Ray-Ban Smart Glasses:</a:t>
            </a:r>
            <a:r>
              <a:rPr kumimoji="0" lang="en-US" altLang="en-US" sz="1800" b="0" i="0" u="none" strike="noStrike" cap="none" normalizeH="0" baseline="0" dirty="0">
                <a:ln>
                  <a:noFill/>
                </a:ln>
                <a:solidFill>
                  <a:schemeClr val="tx1"/>
                </a:solidFill>
                <a:effectLst/>
                <a:latin typeface="Arial" panose="020B0604020202020204" pitchFamily="34" charset="0"/>
              </a:rPr>
              <a:t> High-end AI-powered wearable with a 12 MP camera, five-microphone array, and Meta AI assistant. Offers real-time translation, live streaming, open-ear audio, but is heavier (48.6g - 50.8g) and expensive ($299 - $379).</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Google Glass:</a:t>
            </a:r>
            <a:r>
              <a:rPr kumimoji="0" lang="en-US" altLang="en-US" sz="1800" b="0" i="0" u="none" strike="noStrike" cap="none" normalizeH="0" baseline="0" dirty="0">
                <a:ln>
                  <a:noFill/>
                </a:ln>
                <a:solidFill>
                  <a:schemeClr val="tx1"/>
                </a:solidFill>
                <a:effectLst/>
                <a:latin typeface="Arial" panose="020B0604020202020204" pitchFamily="34" charset="0"/>
              </a:rPr>
              <a:t> Launched in 2013 with a transparent HUD display, voice commands, and touchpad control but faced privacy concerns and limited AI functionality. Later evolved into Google Glass Enterprise Edition 2, targeting industrial and medical applications.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609600" y="1533832"/>
            <a:ext cx="10972800" cy="3539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u="sng" dirty="0">
                <a:latin typeface="+mn-lt"/>
              </a:rPr>
              <a:t>PROBLEM STATEMENT</a:t>
            </a:r>
            <a:endParaRPr lang="en-US" sz="2400" b="1" u="sng" dirty="0">
              <a:latin typeface="+mn-lt"/>
            </a:endParaRPr>
          </a:p>
        </p:txBody>
      </p:sp>
      <p:sp>
        <p:nvSpPr>
          <p:cNvPr id="4" name="TextBox 3"/>
          <p:cNvSpPr txBox="1"/>
          <p:nvPr/>
        </p:nvSpPr>
        <p:spPr>
          <a:xfrm>
            <a:off x="986589" y="2116396"/>
            <a:ext cx="10595811" cy="3416320"/>
          </a:xfrm>
          <a:prstGeom prst="rect">
            <a:avLst/>
          </a:prstGeom>
          <a:noFill/>
        </p:spPr>
        <p:txBody>
          <a:bodyPr wrap="square">
            <a:spAutoFit/>
          </a:bodyPr>
          <a:lstStyle/>
          <a:p>
            <a:pPr algn="just"/>
            <a:r>
              <a:rPr lang="en-US" dirty="0"/>
              <a:t>In today’s digital world, students and professionals rely heavily on </a:t>
            </a:r>
            <a:r>
              <a:rPr lang="en-US" b="1" dirty="0"/>
              <a:t>smartphones and computers</a:t>
            </a:r>
            <a:r>
              <a:rPr lang="en-US" dirty="0"/>
              <a:t> for learning and research. However, these devices come with a major drawback—</a:t>
            </a:r>
            <a:r>
              <a:rPr lang="en-US" b="1" dirty="0"/>
              <a:t>constant distractions from ads, notifications, and multiple applications</a:t>
            </a:r>
            <a:r>
              <a:rPr lang="en-US" dirty="0"/>
              <a:t> that reduce focus and slow down the learning process. Even when using AI-powered tools like Google Assistant or ChatGPT, users must navigate through apps, deal with unwanted content, and shift attention between screens, leading to </a:t>
            </a:r>
            <a:r>
              <a:rPr lang="en-US" b="1" dirty="0"/>
              <a:t>inefficient and interrupted learning</a:t>
            </a:r>
            <a:r>
              <a:rPr lang="en-US" dirty="0"/>
              <a:t>.</a:t>
            </a:r>
            <a:endParaRPr lang="en-US" dirty="0"/>
          </a:p>
          <a:p>
            <a:pPr algn="just"/>
            <a:endParaRPr lang="en-US" dirty="0"/>
          </a:p>
          <a:p>
            <a:pPr algn="just"/>
            <a:r>
              <a:rPr lang="en-US" dirty="0"/>
              <a:t>AIris addresses this issue by offering a </a:t>
            </a:r>
            <a:r>
              <a:rPr lang="en-US" b="1" dirty="0"/>
              <a:t>wearable AI-driven learning assistant</a:t>
            </a:r>
            <a:r>
              <a:rPr lang="en-US" dirty="0"/>
              <a:t> that provides </a:t>
            </a:r>
            <a:r>
              <a:rPr lang="en-US" b="1" dirty="0"/>
              <a:t>real-time, ad-free, and distraction-free access to information</a:t>
            </a:r>
            <a:r>
              <a:rPr lang="en-US" dirty="0"/>
              <a:t>. By integrating </a:t>
            </a:r>
            <a:r>
              <a:rPr lang="en-US" b="1" dirty="0"/>
              <a:t>speech recognition, AI processing, and a wearable display</a:t>
            </a:r>
            <a:r>
              <a:rPr lang="en-US" dirty="0"/>
              <a:t>, AIris eliminates the need to constantly check a smartphone or </a:t>
            </a:r>
            <a:r>
              <a:rPr lang="en-US" dirty="0" err="1"/>
              <a:t>compuer</a:t>
            </a:r>
            <a:r>
              <a:rPr lang="en-US" dirty="0"/>
              <a:t>. This ensures </a:t>
            </a:r>
            <a:r>
              <a:rPr lang="en-US" b="1" dirty="0"/>
              <a:t>seamless, hands-free interaction</a:t>
            </a:r>
            <a:r>
              <a:rPr lang="en-US" dirty="0"/>
              <a:t>, allowing users to </a:t>
            </a:r>
            <a:r>
              <a:rPr lang="en-US" b="1" dirty="0"/>
              <a:t>stay engaged in their studies without unnecessary interruptions</a:t>
            </a:r>
            <a:r>
              <a:rPr lang="en-US" dirty="0"/>
              <a:t>. The device is particularly useful for students, researchers, and professionals who need </a:t>
            </a:r>
            <a:r>
              <a:rPr lang="en-US" b="1" dirty="0"/>
              <a:t>quick access to knowledge without breaking concentration</a:t>
            </a:r>
            <a:r>
              <a:rPr lang="en-US" dirty="0"/>
              <a:t>, ultimately making learning </a:t>
            </a:r>
            <a:r>
              <a:rPr lang="en-US" b="1" dirty="0"/>
              <a:t>faster, more intuitive, and more efficient</a:t>
            </a:r>
            <a:r>
              <a:rPr lang="en-US" dirty="0"/>
              <a:t>.</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609600" y="1533832"/>
            <a:ext cx="10972800" cy="3539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u="sng" dirty="0">
                <a:latin typeface="+mn-lt"/>
                <a:cs typeface="Times New Roman" panose="02020603050405020304" pitchFamily="18" charset="0"/>
              </a:rPr>
              <a:t>ABSTRACT OF THE PROPOSED PROJECT</a:t>
            </a:r>
            <a:endParaRPr lang="en-US" sz="2400" b="1" u="sng" dirty="0">
              <a:latin typeface="+mn-lt"/>
            </a:endParaRPr>
          </a:p>
        </p:txBody>
      </p:sp>
      <p:sp>
        <p:nvSpPr>
          <p:cNvPr id="4" name="TextBox 3"/>
          <p:cNvSpPr txBox="1"/>
          <p:nvPr/>
        </p:nvSpPr>
        <p:spPr>
          <a:xfrm>
            <a:off x="1443377" y="1710812"/>
            <a:ext cx="9305245" cy="2923877"/>
          </a:xfrm>
          <a:prstGeom prst="rect">
            <a:avLst/>
          </a:prstGeom>
          <a:noFill/>
        </p:spPr>
        <p:txBody>
          <a:bodyPr wrap="square" rtlCol="0">
            <a:spAutoFit/>
          </a:bodyPr>
          <a:lstStyle/>
          <a:p>
            <a:pPr algn="l"/>
            <a:endParaRPr lang="en-IN" sz="2000" b="0" i="0" u="none" strike="noStrike" baseline="0" dirty="0">
              <a:solidFill>
                <a:srgbClr val="000000"/>
              </a:solidFill>
              <a:latin typeface="Times New Roman" panose="02020603050405020304" pitchFamily="18" charset="0"/>
            </a:endParaRPr>
          </a:p>
          <a:p>
            <a:pPr algn="just"/>
            <a:r>
              <a:rPr lang="en-US" sz="2000" b="0" i="0" u="none" strike="noStrike" baseline="0" dirty="0">
                <a:solidFill>
                  <a:srgbClr val="000000"/>
                </a:solidFill>
                <a:latin typeface="Times New Roman" panose="02020603050405020304" pitchFamily="18" charset="0"/>
              </a:rPr>
              <a:t> </a:t>
            </a:r>
            <a:r>
              <a:rPr lang="en-US" sz="1800" b="0" i="0" u="none" strike="noStrike" baseline="0" dirty="0">
                <a:solidFill>
                  <a:srgbClr val="000000"/>
                </a:solidFill>
              </a:rPr>
              <a:t>This project focuses on the development of </a:t>
            </a:r>
            <a:r>
              <a:rPr lang="en-US" sz="1800" b="1" i="0" u="none" strike="noStrike" baseline="0" dirty="0">
                <a:solidFill>
                  <a:srgbClr val="000000"/>
                </a:solidFill>
              </a:rPr>
              <a:t>AIris: Smart Glasses for Smarter Learning</a:t>
            </a:r>
            <a:r>
              <a:rPr lang="en-US" sz="1800" b="0" i="0" u="none" strike="noStrike" baseline="0" dirty="0">
                <a:solidFill>
                  <a:srgbClr val="000000"/>
                </a:solidFill>
              </a:rPr>
              <a:t>, an AI-based wearable technology designed to enhance educational experiences. The glasses facilitate seamless interaction by accepting inputs through various devices (e.g., microphone, camera), activated by a simple button press. The input—whether speech or image—is converted into text using APIs supported by a </a:t>
            </a:r>
            <a:r>
              <a:rPr lang="en-US" sz="1800" b="1" i="0" u="none" strike="noStrike" baseline="0" dirty="0">
                <a:solidFill>
                  <a:srgbClr val="000000"/>
                </a:solidFill>
              </a:rPr>
              <a:t>Wi-Fi-enabled microcontroller</a:t>
            </a:r>
            <a:r>
              <a:rPr lang="en-US" sz="1800" b="0" i="0" u="none" strike="noStrike" baseline="0" dirty="0">
                <a:solidFill>
                  <a:srgbClr val="000000"/>
                </a:solidFill>
              </a:rPr>
              <a:t>. The text is then processed by </a:t>
            </a:r>
            <a:r>
              <a:rPr lang="en-US" sz="1800" b="1" i="0" u="none" strike="noStrike" baseline="0" dirty="0">
                <a:solidFill>
                  <a:srgbClr val="000000"/>
                </a:solidFill>
              </a:rPr>
              <a:t>large language models (LLMs) </a:t>
            </a:r>
            <a:r>
              <a:rPr lang="en-US" sz="1800" b="0" i="0" u="none" strike="noStrike" baseline="0" dirty="0">
                <a:solidFill>
                  <a:srgbClr val="000000"/>
                </a:solidFill>
              </a:rPr>
              <a:t>like ChatGPT or Gemini to generate insightful responses. These responses are displayed on an OLED screen and projected onto the lens using a reflection mechanism, providing a direct, intuitive view for the user. By combining AI with wearable tech, </a:t>
            </a:r>
            <a:r>
              <a:rPr lang="en-US" sz="1800" b="1" i="0" u="none" strike="noStrike" baseline="0" dirty="0">
                <a:solidFill>
                  <a:srgbClr val="000000"/>
                </a:solidFill>
              </a:rPr>
              <a:t>AIris </a:t>
            </a:r>
            <a:r>
              <a:rPr lang="en-US" sz="1800" b="0" i="0" u="none" strike="noStrike" baseline="0" dirty="0">
                <a:solidFill>
                  <a:srgbClr val="000000"/>
                </a:solidFill>
              </a:rPr>
              <a:t>aims to make learning more interactive, accessible, and efficient. </a:t>
            </a:r>
            <a:r>
              <a:rPr lang="en-US" sz="1800" b="0" i="0" u="none" strike="noStrike" baseline="0" dirty="0">
                <a:solidFill>
                  <a:srgbClr val="000000"/>
                </a:solidFill>
                <a:latin typeface="Times New Roman" panose="02020603050405020304" pitchFamily="18" charset="0"/>
              </a:rPr>
              <a:t>	</a:t>
            </a:r>
            <a:endParaRPr lang="en-US" sz="1800" b="0" i="0" u="none" strike="noStrike" baseline="0" dirty="0">
              <a:solidFill>
                <a:srgbClr val="000000"/>
              </a:solidFill>
              <a:latin typeface="Times New Roman" panose="02020603050405020304" pitchFamily="18" charset="0"/>
            </a:endParaRPr>
          </a:p>
        </p:txBody>
      </p:sp>
      <p:pic>
        <p:nvPicPr>
          <p:cNvPr id="3" name="Picture 2"/>
          <p:cNvPicPr>
            <a:picLocks noChangeAspect="1"/>
          </p:cNvPicPr>
          <p:nvPr/>
        </p:nvPicPr>
        <p:blipFill>
          <a:blip r:embed="rId1"/>
          <a:stretch>
            <a:fillRect/>
          </a:stretch>
        </p:blipFill>
        <p:spPr>
          <a:xfrm>
            <a:off x="4620639" y="4830719"/>
            <a:ext cx="2950720" cy="183505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609600" y="1533832"/>
            <a:ext cx="10972800" cy="3539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u="sng" dirty="0">
                <a:latin typeface="+mn-lt"/>
              </a:rPr>
              <a:t>INTRODUCTION</a:t>
            </a:r>
            <a:endParaRPr lang="en-US" sz="2400" b="1" u="sng" dirty="0">
              <a:latin typeface="+mn-lt"/>
            </a:endParaRPr>
          </a:p>
        </p:txBody>
      </p:sp>
      <p:sp>
        <p:nvSpPr>
          <p:cNvPr id="4" name="TextBox 3"/>
          <p:cNvSpPr txBox="1"/>
          <p:nvPr/>
        </p:nvSpPr>
        <p:spPr>
          <a:xfrm>
            <a:off x="954505" y="2026964"/>
            <a:ext cx="10282990" cy="4247317"/>
          </a:xfrm>
          <a:prstGeom prst="rect">
            <a:avLst/>
          </a:prstGeom>
          <a:noFill/>
        </p:spPr>
        <p:txBody>
          <a:bodyPr wrap="square">
            <a:spAutoFit/>
          </a:bodyPr>
          <a:lstStyle/>
          <a:p>
            <a:pPr algn="just"/>
            <a:r>
              <a:rPr lang="en-US" dirty="0"/>
              <a:t>The AIris: Smart Glasses for Smarter Learning project is an innovative AI-powered wearable designed to enhance educational experiences through real-time interaction. These smart glasses integrate artificial intelligence and edge computing to provide users with instant access to knowledge in a hands-free manner. Currently, the project focuses on speech-based input using an </a:t>
            </a:r>
            <a:r>
              <a:rPr lang="en-US" b="1" dirty="0"/>
              <a:t>ESP32 microcontroller</a:t>
            </a:r>
            <a:r>
              <a:rPr lang="en-US" dirty="0"/>
              <a:t>, an </a:t>
            </a:r>
            <a:r>
              <a:rPr lang="en-US" b="1" dirty="0"/>
              <a:t>I2S MEMS microphone</a:t>
            </a:r>
            <a:r>
              <a:rPr lang="en-US" dirty="0"/>
              <a:t>, and an </a:t>
            </a:r>
            <a:r>
              <a:rPr lang="en-US" b="1" dirty="0"/>
              <a:t>OLED display</a:t>
            </a:r>
            <a:r>
              <a:rPr lang="en-US" dirty="0"/>
              <a:t> to process and present information effectively.</a:t>
            </a:r>
            <a:endParaRPr lang="en-US" dirty="0"/>
          </a:p>
          <a:p>
            <a:pPr algn="just"/>
            <a:endParaRPr lang="en-US" dirty="0"/>
          </a:p>
          <a:p>
            <a:pPr algn="just"/>
            <a:r>
              <a:rPr lang="en-US" dirty="0"/>
              <a:t>By pressing a button, users can activate the </a:t>
            </a:r>
            <a:r>
              <a:rPr lang="en-US" b="1" dirty="0"/>
              <a:t>voice-to-text feature</a:t>
            </a:r>
            <a:r>
              <a:rPr lang="en-US" dirty="0"/>
              <a:t>, which captures spoken input through the </a:t>
            </a:r>
            <a:r>
              <a:rPr lang="en-US" b="1" dirty="0"/>
              <a:t>I2S MEMS microphone</a:t>
            </a:r>
            <a:r>
              <a:rPr lang="en-US" dirty="0"/>
              <a:t>. The recorded audio is then converted into text and processed by large language models (LLMs) such as </a:t>
            </a:r>
            <a:r>
              <a:rPr lang="en-US" b="1" dirty="0"/>
              <a:t>ChatGPT or Gemini</a:t>
            </a:r>
            <a:r>
              <a:rPr lang="en-US" dirty="0"/>
              <a:t> via API requests over Wi-Fi. The generated response is displayed on the OLED screen and projected onto the lens using a reflection mechanism, ensuring a seamless and intuitive user experience.</a:t>
            </a:r>
            <a:endParaRPr lang="en-US" dirty="0"/>
          </a:p>
          <a:p>
            <a:pPr algn="just"/>
            <a:endParaRPr lang="en-US" dirty="0"/>
          </a:p>
          <a:p>
            <a:pPr algn="just"/>
            <a:r>
              <a:rPr lang="en-US" dirty="0"/>
              <a:t>This combination of </a:t>
            </a:r>
            <a:r>
              <a:rPr lang="en-US" b="1" dirty="0"/>
              <a:t>AI, IoT, and wearable technology</a:t>
            </a:r>
            <a:r>
              <a:rPr lang="en-US" dirty="0"/>
              <a:t> makes AIris a valuable tool for students, researchers, and lifelong learners, offering </a:t>
            </a:r>
            <a:r>
              <a:rPr lang="en-US" b="1" dirty="0"/>
              <a:t>real-time insights, improved accessibility, and interactive learning opportunities</a:t>
            </a:r>
            <a:r>
              <a:rPr lang="en-US" dirty="0"/>
              <a:t>.</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First Review</Template>
  <TotalTime>0</TotalTime>
  <Words>11458</Words>
  <Application>WPS Slides</Application>
  <PresentationFormat>Widescreen</PresentationFormat>
  <Paragraphs>230</Paragraphs>
  <Slides>17</Slides>
  <Notes>1</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17</vt:i4>
      </vt:variant>
    </vt:vector>
  </HeadingPairs>
  <TitlesOfParts>
    <vt:vector size="31" baseType="lpstr">
      <vt:lpstr>Arial</vt:lpstr>
      <vt:lpstr>SimSun</vt:lpstr>
      <vt:lpstr>Wingdings</vt:lpstr>
      <vt:lpstr>Franklin Gothic</vt:lpstr>
      <vt:lpstr>Franklin Gothic Book</vt:lpstr>
      <vt:lpstr>Times New Roman</vt:lpstr>
      <vt:lpstr>Calibri</vt:lpstr>
      <vt:lpstr>Symbol</vt:lpstr>
      <vt:lpstr>Calibri</vt:lpstr>
      <vt:lpstr>Microsoft YaHei</vt:lpstr>
      <vt:lpstr>Arial Unicode MS</vt:lpstr>
      <vt:lpstr>Calibri Light</vt:lpstr>
      <vt:lpstr>Office Theme</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Prakash Pitaram</dc:creator>
  <cp:lastModifiedBy>kandukoori sushma</cp:lastModifiedBy>
  <cp:revision>15</cp:revision>
  <dcterms:created xsi:type="dcterms:W3CDTF">2025-02-03T16:55:00Z</dcterms:created>
  <dcterms:modified xsi:type="dcterms:W3CDTF">2025-04-23T06:52:07Z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84ACC5B1222E492A9FB3CF585629F461_12</vt:lpwstr>
  </property>
  <property fmtid="{D5CDD505-2E9C-101B-9397-08002B2CF9AE}" pid="3" name="KSOProductBuildVer">
    <vt:lpwstr>1033-12.2.0.20795</vt:lpwstr>
  </property>
</Properties>
</file>